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Bree Serif"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396a7da0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96a7da0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b6015180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5b6015180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396a7da04_1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5396a7da04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d86f2c5e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d86f2c5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9c7da2570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9c7da2570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7b11f9db7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7b11f9db7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89cf2110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89cf211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Should it be a policy?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396a7da0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396a7da0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300" b="1">
                <a:solidFill>
                  <a:srgbClr val="202122"/>
                </a:solidFill>
                <a:highlight>
                  <a:srgbClr val="FFFFFF"/>
                </a:highlight>
              </a:rPr>
              <a:t>City of Sanctuary</a:t>
            </a:r>
            <a:r>
              <a:rPr lang="en-GB" sz="1300">
                <a:solidFill>
                  <a:srgbClr val="202122"/>
                </a:solidFill>
                <a:highlight>
                  <a:srgbClr val="FFFFFF"/>
                </a:highlight>
              </a:rPr>
              <a:t> is a charity supporting a network of groups across the UK and Ireland </a:t>
            </a:r>
            <a:endParaRPr sz="1300">
              <a:solidFill>
                <a:srgbClr val="202122"/>
              </a:solidFill>
              <a:highlight>
                <a:srgbClr val="FFFFFF"/>
              </a:highlight>
            </a:endParaRPr>
          </a:p>
          <a:p>
            <a:pPr marL="0" lvl="0" indent="0" algn="l" rtl="0">
              <a:spcBef>
                <a:spcPts val="0"/>
              </a:spcBef>
              <a:spcAft>
                <a:spcPts val="0"/>
              </a:spcAft>
              <a:buClr>
                <a:schemeClr val="dk1"/>
              </a:buClr>
              <a:buSzPts val="1100"/>
              <a:buFont typeface="Arial"/>
              <a:buNone/>
            </a:pPr>
            <a:r>
              <a:rPr lang="en-GB" sz="1300">
                <a:solidFill>
                  <a:srgbClr val="202122"/>
                </a:solidFill>
                <a:highlight>
                  <a:srgbClr val="FFFFFF"/>
                </a:highlight>
              </a:rPr>
              <a:t>Other networks include, schools and universities.</a:t>
            </a:r>
            <a:endParaRPr sz="1300">
              <a:solidFill>
                <a:srgbClr val="202122"/>
              </a:solidFill>
              <a:highlight>
                <a:srgbClr val="FFFFFF"/>
              </a:highlight>
            </a:endParaRPr>
          </a:p>
          <a:p>
            <a:pPr marL="0" lvl="0" indent="0" algn="l" rtl="0">
              <a:spcBef>
                <a:spcPts val="0"/>
              </a:spcBef>
              <a:spcAft>
                <a:spcPts val="0"/>
              </a:spcAft>
              <a:buClr>
                <a:schemeClr val="dk1"/>
              </a:buClr>
              <a:buSzPts val="1100"/>
              <a:buFont typeface="Arial"/>
              <a:buNone/>
            </a:pPr>
            <a:endParaRPr sz="1300">
              <a:solidFill>
                <a:srgbClr val="202122"/>
              </a:solidFill>
              <a:highlight>
                <a:srgbClr val="FFFFFF"/>
              </a:highlight>
            </a:endParaRPr>
          </a:p>
          <a:p>
            <a:pPr marL="0" lvl="0" indent="0" algn="l" rtl="0">
              <a:spcBef>
                <a:spcPts val="0"/>
              </a:spcBef>
              <a:spcAft>
                <a:spcPts val="0"/>
              </a:spcAft>
              <a:buClr>
                <a:schemeClr val="dk1"/>
              </a:buClr>
              <a:buSzPts val="1100"/>
              <a:buFont typeface="Arial"/>
              <a:buNone/>
            </a:pPr>
            <a:r>
              <a:rPr lang="en-GB" sz="1300">
                <a:solidFill>
                  <a:srgbClr val="202122"/>
                </a:solidFill>
                <a:highlight>
                  <a:srgbClr val="FFFFFF"/>
                </a:highlight>
              </a:rPr>
              <a:t>working to build a culture of welcome and hospitality within their communities.</a:t>
            </a:r>
            <a:endParaRPr sz="1300">
              <a:solidFill>
                <a:srgbClr val="202122"/>
              </a:solidFill>
              <a:highlight>
                <a:srgbClr val="FFFFFF"/>
              </a:highlight>
            </a:endParaRPr>
          </a:p>
          <a:p>
            <a:pPr marL="0" lvl="0" indent="0" algn="l" rtl="0">
              <a:spcBef>
                <a:spcPts val="0"/>
              </a:spcBef>
              <a:spcAft>
                <a:spcPts val="0"/>
              </a:spcAft>
              <a:buClr>
                <a:schemeClr val="dk1"/>
              </a:buClr>
              <a:buSzPts val="1100"/>
              <a:buFont typeface="Arial"/>
              <a:buNone/>
            </a:pPr>
            <a:endParaRPr sz="1300">
              <a:solidFill>
                <a:srgbClr val="202122"/>
              </a:solidFill>
              <a:highlight>
                <a:srgbClr val="FFFFFF"/>
              </a:highlight>
            </a:endParaRPr>
          </a:p>
          <a:p>
            <a:pPr marL="0" lvl="0" indent="0" algn="l" rtl="0">
              <a:spcBef>
                <a:spcPts val="0"/>
              </a:spcBef>
              <a:spcAft>
                <a:spcPts val="0"/>
              </a:spcAft>
              <a:buClr>
                <a:schemeClr val="dk1"/>
              </a:buClr>
              <a:buSzPts val="1100"/>
              <a:buFont typeface="Arial"/>
              <a:buNone/>
            </a:pPr>
            <a:r>
              <a:rPr lang="en-GB" sz="1300">
                <a:solidFill>
                  <a:srgbClr val="202122"/>
                </a:solidFill>
                <a:highlight>
                  <a:srgbClr val="FFFFFF"/>
                </a:highlight>
              </a:rPr>
              <a:t>Network of groups can be schools, colleges, universities, health care,   this one is the local authority network</a:t>
            </a:r>
            <a:endParaRPr sz="1300">
              <a:solidFill>
                <a:srgbClr val="202122"/>
              </a:solidFill>
              <a:highlight>
                <a:srgbClr val="FFFFFF"/>
              </a:highlight>
            </a:endParaRPr>
          </a:p>
          <a:p>
            <a:pPr marL="0" lvl="0" indent="0" algn="l" rtl="0">
              <a:spcBef>
                <a:spcPts val="0"/>
              </a:spcBef>
              <a:spcAft>
                <a:spcPts val="0"/>
              </a:spcAft>
              <a:buClr>
                <a:schemeClr val="dk1"/>
              </a:buClr>
              <a:buSzPts val="1100"/>
              <a:buFont typeface="Arial"/>
              <a:buNone/>
            </a:pPr>
            <a:endParaRPr sz="1300">
              <a:solidFill>
                <a:srgbClr val="202122"/>
              </a:solidFill>
              <a:highlight>
                <a:srgbClr val="FFFFFF"/>
              </a:highlight>
            </a:endParaRPr>
          </a:p>
          <a:p>
            <a:pPr marL="0" lvl="0" indent="0" algn="l" rtl="0">
              <a:spcBef>
                <a:spcPts val="0"/>
              </a:spcBef>
              <a:spcAft>
                <a:spcPts val="0"/>
              </a:spcAft>
              <a:buNone/>
            </a:pPr>
            <a:r>
              <a:rPr lang="en-GB" sz="1300">
                <a:solidFill>
                  <a:srgbClr val="202122"/>
                </a:solidFill>
                <a:highlight>
                  <a:srgbClr val="FFFFFF"/>
                </a:highlight>
              </a:rPr>
              <a:t>Although this welcome spreads to anyone who may need it, this movement mainly looks at the inclusion of asylum seekers and refugees</a:t>
            </a:r>
            <a:endParaRPr sz="1300">
              <a:solidFill>
                <a:srgbClr val="202122"/>
              </a:solidFill>
              <a:highlight>
                <a:srgbClr val="FFFFFF"/>
              </a:highlight>
            </a:endParaRPr>
          </a:p>
          <a:p>
            <a:pPr marL="0" lvl="0" indent="0" algn="l" rtl="0">
              <a:spcBef>
                <a:spcPts val="0"/>
              </a:spcBef>
              <a:spcAft>
                <a:spcPts val="0"/>
              </a:spcAft>
              <a:buNone/>
            </a:pPr>
            <a:endParaRPr sz="1300">
              <a:solidFill>
                <a:srgbClr val="202122"/>
              </a:solidFill>
              <a:highlight>
                <a:srgbClr val="FFFFFF"/>
              </a:highlight>
            </a:endParaRPr>
          </a:p>
          <a:p>
            <a:pPr marL="0" lvl="0" indent="0" algn="l" rtl="0">
              <a:spcBef>
                <a:spcPts val="0"/>
              </a:spcBef>
              <a:spcAft>
                <a:spcPts val="0"/>
              </a:spcAft>
              <a:buNone/>
            </a:pPr>
            <a:endParaRPr sz="1300">
              <a:solidFill>
                <a:srgbClr val="202122"/>
              </a:solidFill>
              <a:highlight>
                <a:srgbClr val="FFFFFF"/>
              </a:highlight>
            </a:endParaRPr>
          </a:p>
          <a:p>
            <a:pPr marL="457200" lvl="0" indent="-311150" algn="l" rtl="0">
              <a:spcBef>
                <a:spcPts val="0"/>
              </a:spcBef>
              <a:spcAft>
                <a:spcPts val="0"/>
              </a:spcAft>
              <a:buClr>
                <a:schemeClr val="dk1"/>
              </a:buClr>
              <a:buSzPts val="1300"/>
              <a:buAutoNum type="arabicPeriod"/>
            </a:pPr>
            <a:r>
              <a:rPr lang="en-GB" sz="1300">
                <a:solidFill>
                  <a:schemeClr val="dk1"/>
                </a:solidFill>
              </a:rPr>
              <a:t>Communicate a </a:t>
            </a:r>
            <a:r>
              <a:rPr lang="en-GB" sz="1300" b="1">
                <a:solidFill>
                  <a:schemeClr val="dk1"/>
                </a:solidFill>
              </a:rPr>
              <a:t>positive vision of welcome by</a:t>
            </a:r>
            <a:r>
              <a:rPr lang="en-GB" sz="1300">
                <a:solidFill>
                  <a:schemeClr val="dk1"/>
                </a:solidFill>
              </a:rPr>
              <a:t> promoting the counter narrative to negative rhetoric and celebrating the contribution of people seeking sanctuary;</a:t>
            </a:r>
            <a:endParaRPr sz="1300">
              <a:solidFill>
                <a:schemeClr val="dk1"/>
              </a:solidFill>
            </a:endParaRPr>
          </a:p>
          <a:p>
            <a:pPr marL="457200" lvl="0" indent="0" algn="l" rtl="0">
              <a:spcBef>
                <a:spcPts val="0"/>
              </a:spcBef>
              <a:spcAft>
                <a:spcPts val="0"/>
              </a:spcAft>
              <a:buNone/>
            </a:pPr>
            <a:endParaRPr sz="1300">
              <a:solidFill>
                <a:schemeClr val="dk1"/>
              </a:solidFill>
            </a:endParaRPr>
          </a:p>
          <a:p>
            <a:pPr marL="457200" lvl="0" indent="-311150" algn="l" rtl="0">
              <a:spcBef>
                <a:spcPts val="0"/>
              </a:spcBef>
              <a:spcAft>
                <a:spcPts val="0"/>
              </a:spcAft>
              <a:buClr>
                <a:schemeClr val="dk1"/>
              </a:buClr>
              <a:buSzPts val="1300"/>
              <a:buAutoNum type="arabicPeriod"/>
            </a:pPr>
            <a:r>
              <a:rPr lang="en-GB" sz="1300">
                <a:solidFill>
                  <a:schemeClr val="dk1"/>
                </a:solidFill>
              </a:rPr>
              <a:t>Integration is a 2 way process</a:t>
            </a:r>
            <a:endParaRPr sz="1300">
              <a:solidFill>
                <a:schemeClr val="dk1"/>
              </a:solidFill>
            </a:endParaRPr>
          </a:p>
          <a:p>
            <a:pPr marL="914400" lvl="1" indent="-311150" algn="l" rtl="0">
              <a:spcBef>
                <a:spcPts val="0"/>
              </a:spcBef>
              <a:spcAft>
                <a:spcPts val="0"/>
              </a:spcAft>
              <a:buClr>
                <a:schemeClr val="dk1"/>
              </a:buClr>
              <a:buSzPts val="1300"/>
              <a:buAutoNum type="alphaLcPeriod"/>
            </a:pPr>
            <a:r>
              <a:rPr lang="en-GB" sz="1300" b="1">
                <a:solidFill>
                  <a:schemeClr val="dk1"/>
                </a:solidFill>
              </a:rPr>
              <a:t>Create opportunities </a:t>
            </a:r>
            <a:r>
              <a:rPr lang="en-GB" sz="1300">
                <a:solidFill>
                  <a:schemeClr val="dk1"/>
                </a:solidFill>
              </a:rPr>
              <a:t>for relationships of friendship and solidarity between people living in receiving communities and people seeking sanctuary; getting that 2 way integration </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GB" sz="1300">
                <a:solidFill>
                  <a:schemeClr val="dk1"/>
                </a:solidFill>
              </a:rPr>
              <a:t>Working with key partners:Facilitate </a:t>
            </a:r>
            <a:r>
              <a:rPr lang="en-GB" sz="1300" b="1">
                <a:solidFill>
                  <a:schemeClr val="dk1"/>
                </a:solidFill>
              </a:rPr>
              <a:t>partnership working</a:t>
            </a:r>
            <a:r>
              <a:rPr lang="en-GB" sz="1300">
                <a:solidFill>
                  <a:schemeClr val="dk1"/>
                </a:solidFill>
              </a:rPr>
              <a:t> and network development across places of sanctuary and support collaboration on common cause issues.</a:t>
            </a:r>
            <a:endParaRPr sz="1300">
              <a:solidFill>
                <a:schemeClr val="dk1"/>
              </a:solidFill>
            </a:endParaRPr>
          </a:p>
          <a:p>
            <a:pPr marL="914400" lvl="1" indent="-311150" algn="l" rtl="0">
              <a:spcBef>
                <a:spcPts val="0"/>
              </a:spcBef>
              <a:spcAft>
                <a:spcPts val="0"/>
              </a:spcAft>
              <a:buClr>
                <a:schemeClr val="dk1"/>
              </a:buClr>
              <a:buSzPts val="1300"/>
              <a:buAutoNum type="alphaLcPeriod"/>
            </a:pPr>
            <a:r>
              <a:rPr lang="en-GB" sz="1300">
                <a:solidFill>
                  <a:schemeClr val="dk1"/>
                </a:solidFill>
              </a:rPr>
              <a:t>Setting priorities with partners and finding opportunities for projects</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GB" sz="1300" b="1">
                <a:solidFill>
                  <a:schemeClr val="dk1"/>
                </a:solidFill>
              </a:rPr>
              <a:t>Identify opportunities for practical action.</a:t>
            </a:r>
            <a:r>
              <a:rPr lang="en-GB" sz="1300">
                <a:solidFill>
                  <a:schemeClr val="dk1"/>
                </a:solidFill>
              </a:rPr>
              <a:t> First step toward empathy is being willing to pay attention to the suffering those seeking sanctuary face.Turning empathy into action</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GB" sz="1300" b="1">
                <a:solidFill>
                  <a:schemeClr val="dk1"/>
                </a:solidFill>
              </a:rPr>
              <a:t>Celebrate and promote welcome</a:t>
            </a:r>
            <a:r>
              <a:rPr lang="en-GB" sz="1300">
                <a:solidFill>
                  <a:schemeClr val="dk1"/>
                </a:solidFill>
              </a:rPr>
              <a:t> Participating in refugee week - to challenge negative stereotypes </a:t>
            </a:r>
            <a:endParaRPr sz="1300">
              <a:solidFill>
                <a:schemeClr val="dk1"/>
              </a:solidFill>
            </a:endParaRPr>
          </a:p>
          <a:p>
            <a:pPr marL="914400" lvl="1" indent="-311150" algn="l" rtl="0">
              <a:spcBef>
                <a:spcPts val="0"/>
              </a:spcBef>
              <a:spcAft>
                <a:spcPts val="0"/>
              </a:spcAft>
              <a:buClr>
                <a:schemeClr val="dk1"/>
              </a:buClr>
              <a:buSzPts val="1300"/>
              <a:buAutoNum type="alphaLcPeriod"/>
            </a:pPr>
            <a:r>
              <a:rPr lang="en-GB" sz="1300">
                <a:solidFill>
                  <a:schemeClr val="dk1"/>
                </a:solidFill>
              </a:rPr>
              <a:t>The contributions they can make to the borough’s economy and communities</a:t>
            </a: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GB" sz="1300">
                <a:solidFill>
                  <a:schemeClr val="dk1"/>
                </a:solidFill>
              </a:rPr>
              <a:t>Recognise the skills and assets they can bring with them and</a:t>
            </a:r>
            <a:endParaRPr sz="1300">
              <a:solidFill>
                <a:schemeClr val="dk1"/>
              </a:solidFill>
            </a:endParaRPr>
          </a:p>
          <a:p>
            <a:pPr marL="0" lvl="0" indent="0" algn="l" rtl="0">
              <a:spcBef>
                <a:spcPts val="0"/>
              </a:spcBef>
              <a:spcAft>
                <a:spcPts val="0"/>
              </a:spcAft>
              <a:buNone/>
            </a:pPr>
            <a:r>
              <a:rPr lang="en-GB" sz="1300">
                <a:solidFill>
                  <a:schemeClr val="dk1"/>
                </a:solidFill>
              </a:rPr>
              <a:t>6. </a:t>
            </a:r>
            <a:r>
              <a:rPr lang="en-GB" sz="1300" b="1">
                <a:solidFill>
                  <a:schemeClr val="dk1"/>
                </a:solidFill>
              </a:rPr>
              <a:t>Decision making</a:t>
            </a:r>
            <a:r>
              <a:rPr lang="en-GB" sz="1300">
                <a:solidFill>
                  <a:schemeClr val="dk1"/>
                </a:solidFill>
              </a:rPr>
              <a:t>: Work with people seeking sanctuary, ensuring that they are not just active participants but are empowered to be part of decision-making processes at all levels and in all activities;</a:t>
            </a:r>
            <a:endParaRPr sz="1300">
              <a:solidFill>
                <a:schemeClr val="dk1"/>
              </a:solidFill>
            </a:endParaRPr>
          </a:p>
          <a:p>
            <a:pPr marL="0" lvl="0" indent="0" algn="l" rtl="0">
              <a:spcBef>
                <a:spcPts val="0"/>
              </a:spcBef>
              <a:spcAft>
                <a:spcPts val="0"/>
              </a:spcAft>
              <a:buNone/>
            </a:pPr>
            <a:r>
              <a:rPr lang="en-GB" sz="1300">
                <a:solidFill>
                  <a:schemeClr val="dk1"/>
                </a:solidFill>
              </a:rPr>
              <a:t>	</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Clr>
                <a:schemeClr val="dk1"/>
              </a:buClr>
              <a:buSzPts val="1100"/>
              <a:buFont typeface="Arial"/>
              <a:buNone/>
            </a:pPr>
            <a:r>
              <a:rPr lang="en-GB" sz="1300">
                <a:solidFill>
                  <a:schemeClr val="dk1"/>
                </a:solidFill>
              </a:rPr>
              <a:t>Promote understanding of asylum and refugee issues, especially by enabling the voices of people seeking to be heard directly;</a:t>
            </a:r>
            <a:endParaRPr sz="1300">
              <a:solidFill>
                <a:srgbClr val="2021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396a7da04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5396a7da04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5b3437b50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5b3437b50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9c7da2570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9c7da2570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9c7da2570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9c7da2570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c7da2570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9c7da2570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Refugee action kingston since 2008</a:t>
            </a:r>
            <a:endParaRPr/>
          </a:p>
          <a:p>
            <a:pPr marL="0" lvl="0" indent="0" algn="l" rtl="0">
              <a:spcBef>
                <a:spcPts val="0"/>
              </a:spcBef>
              <a:spcAft>
                <a:spcPts val="0"/>
              </a:spcAft>
              <a:buNone/>
            </a:pPr>
            <a:r>
              <a:rPr lang="en-GB"/>
              <a:t>leah since 2016</a:t>
            </a:r>
            <a:endParaRPr/>
          </a:p>
          <a:p>
            <a:pPr marL="0" lvl="0" indent="0" algn="l" rtl="0">
              <a:spcBef>
                <a:spcPts val="0"/>
              </a:spcBef>
              <a:spcAft>
                <a:spcPts val="0"/>
              </a:spcAft>
              <a:buNone/>
            </a:pPr>
            <a:r>
              <a:rPr lang="en-GB"/>
              <a:t>MAS since 2023</a:t>
            </a:r>
            <a:endParaRPr/>
          </a:p>
          <a:p>
            <a:pPr marL="0" lvl="0" indent="0" algn="l" rtl="0">
              <a:spcBef>
                <a:spcPts val="0"/>
              </a:spcBef>
              <a:spcAft>
                <a:spcPts val="0"/>
              </a:spcAft>
              <a:buNone/>
            </a:pPr>
            <a:endParaRPr/>
          </a:p>
          <a:p>
            <a:pPr marL="0" lvl="0" indent="0" algn="l" rtl="0">
              <a:spcBef>
                <a:spcPts val="0"/>
              </a:spcBef>
              <a:spcAft>
                <a:spcPts val="0"/>
              </a:spcAft>
              <a:buNone/>
            </a:pPr>
            <a:r>
              <a:rPr lang="en-GB"/>
              <a:t>Syrian 51 individuals</a:t>
            </a:r>
            <a:endParaRPr/>
          </a:p>
          <a:p>
            <a:pPr marL="0" lvl="0" indent="0" algn="l" rtl="0">
              <a:spcBef>
                <a:spcPts val="0"/>
              </a:spcBef>
              <a:spcAft>
                <a:spcPts val="0"/>
              </a:spcAft>
              <a:buNone/>
            </a:pPr>
            <a:r>
              <a:rPr lang="en-GB"/>
              <a:t>34 afghans resettled ARAP</a:t>
            </a:r>
            <a:endParaRPr/>
          </a:p>
          <a:p>
            <a:pPr marL="0" lvl="0" indent="0" algn="l" rtl="0">
              <a:spcBef>
                <a:spcPts val="0"/>
              </a:spcBef>
              <a:spcAft>
                <a:spcPts val="0"/>
              </a:spcAft>
              <a:buNone/>
            </a:pPr>
            <a:r>
              <a:rPr lang="en-GB"/>
              <a:t>ACRS 1 family of 6</a:t>
            </a:r>
            <a:endParaRPr/>
          </a:p>
          <a:p>
            <a:pPr marL="0" lvl="0" indent="0" algn="l" rtl="0">
              <a:spcBef>
                <a:spcPts val="0"/>
              </a:spcBef>
              <a:spcAft>
                <a:spcPts val="0"/>
              </a:spcAft>
              <a:buNone/>
            </a:pPr>
            <a:r>
              <a:rPr lang="en-GB"/>
              <a:t>Hong kong bnos over 1000 - data from school admissions</a:t>
            </a:r>
            <a:endParaRPr/>
          </a:p>
          <a:p>
            <a:pPr marL="0" lvl="0" indent="0" algn="l" rtl="0">
              <a:spcBef>
                <a:spcPts val="0"/>
              </a:spcBef>
              <a:spcAft>
                <a:spcPts val="0"/>
              </a:spcAft>
              <a:buNone/>
            </a:pPr>
            <a:r>
              <a:rPr lang="en-GB"/>
              <a:t>KUU - x households</a:t>
            </a:r>
            <a:endParaRPr/>
          </a:p>
          <a:p>
            <a:pPr marL="0" lvl="0" indent="0" algn="l" rtl="0">
              <a:spcBef>
                <a:spcPts val="0"/>
              </a:spcBef>
              <a:spcAft>
                <a:spcPts val="0"/>
              </a:spcAft>
              <a:buNone/>
            </a:pPr>
            <a:r>
              <a:rPr lang="en-GB"/>
              <a:t>Integration support at GH for Ukraines, refugees and migrants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c7da2570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c7da2570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Stll need to work on policy issues with the GLA/ and the Home office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63" name="Google Shape;63;p15"/>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64" name="Google Shape;64;p1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6" name="Google Shape;66;p1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9" name="Google Shape;69;p16"/>
          <p:cNvSpPr txBox="1">
            <a:spLocks noGrp="1"/>
          </p:cNvSpPr>
          <p:nvPr>
            <p:ph type="body" idx="1"/>
          </p:nvPr>
        </p:nvSpPr>
        <p:spPr>
          <a:xfrm>
            <a:off x="228600" y="767556"/>
            <a:ext cx="2020200" cy="3201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70" name="Google Shape;70;p16"/>
          <p:cNvSpPr txBox="1">
            <a:spLocks noGrp="1"/>
          </p:cNvSpPr>
          <p:nvPr>
            <p:ph type="body" idx="2"/>
          </p:nvPr>
        </p:nvSpPr>
        <p:spPr>
          <a:xfrm>
            <a:off x="228600" y="1087438"/>
            <a:ext cx="2020200" cy="19758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71" name="Google Shape;71;p16"/>
          <p:cNvSpPr txBox="1">
            <a:spLocks noGrp="1"/>
          </p:cNvSpPr>
          <p:nvPr>
            <p:ph type="body" idx="3"/>
          </p:nvPr>
        </p:nvSpPr>
        <p:spPr>
          <a:xfrm>
            <a:off x="2322513" y="767556"/>
            <a:ext cx="2021100" cy="3201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72" name="Google Shape;72;p16"/>
          <p:cNvSpPr txBox="1">
            <a:spLocks noGrp="1"/>
          </p:cNvSpPr>
          <p:nvPr>
            <p:ph type="body" idx="4"/>
          </p:nvPr>
        </p:nvSpPr>
        <p:spPr>
          <a:xfrm>
            <a:off x="2322513" y="1087438"/>
            <a:ext cx="2021100" cy="19758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73" name="Google Shape;73;p1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5" name="Google Shape;75;p1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8" name="Google Shape;78;p1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9" name="Google Shape;79;p1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84" name="Google Shape;84;p18"/>
          <p:cNvSpPr txBox="1">
            <a:spLocks noGrp="1"/>
          </p:cNvSpPr>
          <p:nvPr>
            <p:ph type="body" idx="2"/>
          </p:nvPr>
        </p:nvSpPr>
        <p:spPr>
          <a:xfrm>
            <a:off x="228600" y="717550"/>
            <a:ext cx="1504200" cy="234570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85" name="Google Shape;85;p1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6" name="Google Shape;86;p1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0" name="Google Shape;90;p19"/>
          <p:cNvSpPr>
            <a:spLocks noGrp="1"/>
          </p:cNvSpPr>
          <p:nvPr>
            <p:ph type="pic" idx="2"/>
          </p:nvPr>
        </p:nvSpPr>
        <p:spPr>
          <a:xfrm>
            <a:off x="896144" y="306388"/>
            <a:ext cx="2743200" cy="2057400"/>
          </a:xfrm>
          <a:prstGeom prst="rect">
            <a:avLst/>
          </a:prstGeom>
          <a:noFill/>
          <a:ln>
            <a:noFill/>
          </a:ln>
        </p:spPr>
      </p:sp>
      <p:sp>
        <p:nvSpPr>
          <p:cNvPr id="91" name="Google Shape;91;p19"/>
          <p:cNvSpPr txBox="1">
            <a:spLocks noGrp="1"/>
          </p:cNvSpPr>
          <p:nvPr>
            <p:ph type="body" idx="1"/>
          </p:nvPr>
        </p:nvSpPr>
        <p:spPr>
          <a:xfrm>
            <a:off x="896144" y="2683669"/>
            <a:ext cx="2743200" cy="40260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92" name="Google Shape;92;p1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4" name="Google Shape;94;p1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body" idx="1"/>
          </p:nvPr>
        </p:nvSpPr>
        <p:spPr>
          <a:xfrm rot="5400000">
            <a:off x="1154400" y="-125700"/>
            <a:ext cx="2263200"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98" name="Google Shape;98;p2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9" name="Google Shape;99;p2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0" name="Google Shape;100;p2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3" name="Google Shape;103;p21"/>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04" name="Google Shape;104;p2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6" name="Google Shape;106;p2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ityofsanctuary.org/abou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la.cityofsanctuary.org/wp-content/uploads/sites/166/2020/12/Council-of-Sanctuary-Award-Minimum-Criteria.FINAL_-1.pdf"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hyperlink" Target="https://moderngov.kingston.gov.uk/ieIssueDetails.aspx?IId=47125&amp;PlanId=0&amp;Opt=3#AI4621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a.cityofsanctuary.org/wp-content/uploads/sites/166/2020/12/Council-of-Sanctuary-Award-Minimum-Criteria.FINAL_-1.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cityofsanctuary.org/2017/05/16/city-of-sanctuary-conference-and-agm-201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2" name="Google Shape;112;p22"/>
          <p:cNvPicPr preferRelativeResize="0"/>
          <p:nvPr/>
        </p:nvPicPr>
        <p:blipFill>
          <a:blip r:embed="rId3">
            <a:alphaModFix/>
          </a:blip>
          <a:stretch>
            <a:fillRect/>
          </a:stretch>
        </p:blipFill>
        <p:spPr>
          <a:xfrm>
            <a:off x="141900" y="197350"/>
            <a:ext cx="3203525" cy="2402650"/>
          </a:xfrm>
          <a:prstGeom prst="rect">
            <a:avLst/>
          </a:prstGeom>
          <a:noFill/>
          <a:ln>
            <a:noFill/>
          </a:ln>
        </p:spPr>
      </p:pic>
      <p:sp>
        <p:nvSpPr>
          <p:cNvPr id="113" name="Google Shape;113;p2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 </a:t>
            </a:r>
            <a:endParaRPr/>
          </a:p>
        </p:txBody>
      </p:sp>
      <p:pic>
        <p:nvPicPr>
          <p:cNvPr id="114" name="Google Shape;114;p22"/>
          <p:cNvPicPr preferRelativeResize="0"/>
          <p:nvPr/>
        </p:nvPicPr>
        <p:blipFill>
          <a:blip r:embed="rId4">
            <a:alphaModFix/>
          </a:blip>
          <a:stretch>
            <a:fillRect/>
          </a:stretch>
        </p:blipFill>
        <p:spPr>
          <a:xfrm>
            <a:off x="5350625" y="85050"/>
            <a:ext cx="3124200" cy="2627226"/>
          </a:xfrm>
          <a:prstGeom prst="rect">
            <a:avLst/>
          </a:prstGeom>
          <a:noFill/>
          <a:ln>
            <a:noFill/>
          </a:ln>
        </p:spPr>
      </p:pic>
      <p:pic>
        <p:nvPicPr>
          <p:cNvPr id="115" name="Google Shape;115;p22"/>
          <p:cNvPicPr preferRelativeResize="0"/>
          <p:nvPr/>
        </p:nvPicPr>
        <p:blipFill>
          <a:blip r:embed="rId5">
            <a:alphaModFix/>
          </a:blip>
          <a:stretch>
            <a:fillRect/>
          </a:stretch>
        </p:blipFill>
        <p:spPr>
          <a:xfrm>
            <a:off x="3317000" y="1987026"/>
            <a:ext cx="2042976" cy="2045325"/>
          </a:xfrm>
          <a:prstGeom prst="rect">
            <a:avLst/>
          </a:prstGeom>
          <a:noFill/>
          <a:ln>
            <a:noFill/>
          </a:ln>
        </p:spPr>
      </p:pic>
      <p:pic>
        <p:nvPicPr>
          <p:cNvPr id="116" name="Google Shape;116;p22"/>
          <p:cNvPicPr preferRelativeResize="0"/>
          <p:nvPr/>
        </p:nvPicPr>
        <p:blipFill>
          <a:blip r:embed="rId6">
            <a:alphaModFix/>
          </a:blip>
          <a:stretch>
            <a:fillRect/>
          </a:stretch>
        </p:blipFill>
        <p:spPr>
          <a:xfrm>
            <a:off x="637570" y="2317875"/>
            <a:ext cx="2362422" cy="1771825"/>
          </a:xfrm>
          <a:prstGeom prst="rect">
            <a:avLst/>
          </a:prstGeom>
          <a:noFill/>
          <a:ln>
            <a:noFill/>
          </a:ln>
        </p:spPr>
      </p:pic>
      <p:sp>
        <p:nvSpPr>
          <p:cNvPr id="117" name="Google Shape;117;p22"/>
          <p:cNvSpPr txBox="1"/>
          <p:nvPr/>
        </p:nvSpPr>
        <p:spPr>
          <a:xfrm>
            <a:off x="-42875" y="4675500"/>
            <a:ext cx="9144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t>Voluntary Sector Forum 22/11/2023</a:t>
            </a:r>
            <a:endParaRPr sz="1300" b="1"/>
          </a:p>
          <a:p>
            <a:pPr marL="0" lvl="0" indent="0" algn="ctr" rtl="0">
              <a:spcBef>
                <a:spcPts val="0"/>
              </a:spcBef>
              <a:spcAft>
                <a:spcPts val="0"/>
              </a:spcAft>
              <a:buNone/>
            </a:pPr>
            <a:r>
              <a:rPr lang="en-GB" sz="1300" b="1"/>
              <a:t>Shakib Rahman - National Graduate Trainee &amp;Nighat Taimuri - Refugee &amp; Migrant Integration &amp; Resettlement Principal</a:t>
            </a:r>
            <a:endParaRPr sz="1300" b="1"/>
          </a:p>
        </p:txBody>
      </p:sp>
      <p:pic>
        <p:nvPicPr>
          <p:cNvPr id="118" name="Google Shape;118;p22"/>
          <p:cNvPicPr preferRelativeResize="0"/>
          <p:nvPr/>
        </p:nvPicPr>
        <p:blipFill>
          <a:blip r:embed="rId7">
            <a:alphaModFix/>
          </a:blip>
          <a:stretch>
            <a:fillRect/>
          </a:stretch>
        </p:blipFill>
        <p:spPr>
          <a:xfrm>
            <a:off x="5676987" y="2374806"/>
            <a:ext cx="2362426" cy="1771819"/>
          </a:xfrm>
          <a:prstGeom prst="rect">
            <a:avLst/>
          </a:prstGeom>
          <a:noFill/>
          <a:ln>
            <a:noFill/>
          </a:ln>
        </p:spPr>
      </p:pic>
      <p:pic>
        <p:nvPicPr>
          <p:cNvPr id="119" name="Google Shape;119;p22"/>
          <p:cNvPicPr preferRelativeResize="0"/>
          <p:nvPr/>
        </p:nvPicPr>
        <p:blipFill>
          <a:blip r:embed="rId8">
            <a:alphaModFix/>
          </a:blip>
          <a:stretch>
            <a:fillRect/>
          </a:stretch>
        </p:blipFill>
        <p:spPr>
          <a:xfrm>
            <a:off x="4121064" y="4114463"/>
            <a:ext cx="542112" cy="538800"/>
          </a:xfrm>
          <a:prstGeom prst="rect">
            <a:avLst/>
          </a:prstGeom>
          <a:noFill/>
          <a:ln>
            <a:noFill/>
          </a:ln>
        </p:spPr>
      </p:pic>
      <p:pic>
        <p:nvPicPr>
          <p:cNvPr id="120" name="Google Shape;120;p22"/>
          <p:cNvPicPr preferRelativeResize="0"/>
          <p:nvPr/>
        </p:nvPicPr>
        <p:blipFill>
          <a:blip r:embed="rId9">
            <a:alphaModFix/>
          </a:blip>
          <a:stretch>
            <a:fillRect/>
          </a:stretch>
        </p:blipFill>
        <p:spPr>
          <a:xfrm>
            <a:off x="3953075" y="-2599"/>
            <a:ext cx="878100" cy="873126"/>
          </a:xfrm>
          <a:prstGeom prst="rect">
            <a:avLst/>
          </a:prstGeom>
          <a:noFill/>
          <a:ln>
            <a:noFill/>
          </a:ln>
        </p:spPr>
      </p:pic>
      <p:sp>
        <p:nvSpPr>
          <p:cNvPr id="121" name="Google Shape;121;p22"/>
          <p:cNvSpPr txBox="1"/>
          <p:nvPr/>
        </p:nvSpPr>
        <p:spPr>
          <a:xfrm>
            <a:off x="3447275" y="909575"/>
            <a:ext cx="1801500" cy="1369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900" b="1">
                <a:solidFill>
                  <a:schemeClr val="dk1"/>
                </a:solidFill>
              </a:rPr>
              <a:t>Theme: Compassion</a:t>
            </a:r>
            <a:endParaRPr sz="900" b="1">
              <a:solidFill>
                <a:schemeClr val="dk1"/>
              </a:solidFill>
            </a:endParaRPr>
          </a:p>
          <a:p>
            <a:pPr marL="0" lvl="0" indent="0" algn="ctr" rtl="0">
              <a:spcBef>
                <a:spcPts val="0"/>
              </a:spcBef>
              <a:spcAft>
                <a:spcPts val="0"/>
              </a:spcAft>
              <a:buClr>
                <a:schemeClr val="dk1"/>
              </a:buClr>
              <a:buSzPts val="1100"/>
              <a:buFont typeface="Arial"/>
              <a:buNone/>
            </a:pPr>
            <a:r>
              <a:rPr lang="en-GB" sz="900" b="1">
                <a:solidFill>
                  <a:schemeClr val="dk1"/>
                </a:solidFill>
              </a:rPr>
              <a:t>Drawings by adults/children from the Resettlement Schemes, Refugee Action Kingston clients and Ukraine guests during Refugee Week (19th-25th June 2023)</a:t>
            </a:r>
            <a:endParaRPr sz="900" b="1">
              <a:solidFill>
                <a:schemeClr val="dk1"/>
              </a:solidFill>
            </a:endParaRPr>
          </a:p>
          <a:p>
            <a:pPr marL="0" lvl="0" indent="0" algn="l" rtl="0">
              <a:spcBef>
                <a:spcPts val="0"/>
              </a:spcBef>
              <a:spcAft>
                <a:spcPts val="0"/>
              </a:spcAft>
              <a:buNone/>
            </a:pP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1"/>
          <p:cNvPicPr preferRelativeResize="0"/>
          <p:nvPr/>
        </p:nvPicPr>
        <p:blipFill>
          <a:blip r:embed="rId3">
            <a:alphaModFix/>
          </a:blip>
          <a:stretch>
            <a:fillRect/>
          </a:stretch>
        </p:blipFill>
        <p:spPr>
          <a:xfrm>
            <a:off x="343374" y="784088"/>
            <a:ext cx="5818149" cy="4302150"/>
          </a:xfrm>
          <a:prstGeom prst="rect">
            <a:avLst/>
          </a:prstGeom>
          <a:noFill/>
          <a:ln>
            <a:noFill/>
          </a:ln>
        </p:spPr>
      </p:pic>
      <p:sp>
        <p:nvSpPr>
          <p:cNvPr id="204" name="Google Shape;204;p31"/>
          <p:cNvSpPr txBox="1"/>
          <p:nvPr/>
        </p:nvSpPr>
        <p:spPr>
          <a:xfrm>
            <a:off x="1878325" y="154850"/>
            <a:ext cx="4712700" cy="21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latin typeface="Calibri"/>
                <a:ea typeface="Calibri"/>
                <a:cs typeface="Calibri"/>
                <a:sym typeface="Calibri"/>
              </a:rPr>
              <a:t>Raising the City of Sanctuary Flag on 20th June 2023 during Refugee Week (19th-25th June)</a:t>
            </a:r>
            <a:endParaRPr sz="1600" b="1">
              <a:latin typeface="Calibri"/>
              <a:ea typeface="Calibri"/>
              <a:cs typeface="Calibri"/>
              <a:sym typeface="Calibri"/>
            </a:endParaRPr>
          </a:p>
        </p:txBody>
      </p:sp>
      <p:pic>
        <p:nvPicPr>
          <p:cNvPr id="205" name="Google Shape;205;p31"/>
          <p:cNvPicPr preferRelativeResize="0"/>
          <p:nvPr/>
        </p:nvPicPr>
        <p:blipFill>
          <a:blip r:embed="rId4">
            <a:alphaModFix/>
          </a:blip>
          <a:stretch>
            <a:fillRect/>
          </a:stretch>
        </p:blipFill>
        <p:spPr>
          <a:xfrm>
            <a:off x="6334150" y="784100"/>
            <a:ext cx="2657475" cy="4258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p:nvPr/>
        </p:nvSpPr>
        <p:spPr>
          <a:xfrm>
            <a:off x="166175" y="177900"/>
            <a:ext cx="7221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solidFill>
                  <a:srgbClr val="0E5F7B"/>
                </a:solidFill>
                <a:latin typeface="Bree Serif"/>
                <a:ea typeface="Bree Serif"/>
                <a:cs typeface="Bree Serif"/>
                <a:sym typeface="Bree Serif"/>
              </a:rPr>
              <a:t>ASSESSMENT &amp; AWARD </a:t>
            </a:r>
            <a:endParaRPr sz="3100">
              <a:solidFill>
                <a:srgbClr val="0E5F7B"/>
              </a:solidFill>
              <a:latin typeface="Calibri"/>
              <a:ea typeface="Calibri"/>
              <a:cs typeface="Calibri"/>
              <a:sym typeface="Calibri"/>
            </a:endParaRPr>
          </a:p>
        </p:txBody>
      </p:sp>
      <p:sp>
        <p:nvSpPr>
          <p:cNvPr id="211" name="Google Shape;211;p32"/>
          <p:cNvSpPr txBox="1"/>
          <p:nvPr/>
        </p:nvSpPr>
        <p:spPr>
          <a:xfrm>
            <a:off x="78350" y="1079850"/>
            <a:ext cx="7938900" cy="3150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b="1"/>
              <a:t>Sanctuary Award Application </a:t>
            </a:r>
            <a:r>
              <a:rPr lang="en-GB" sz="1800"/>
              <a:t>will be </a:t>
            </a:r>
            <a:r>
              <a:rPr lang="en-GB" sz="1800" b="1"/>
              <a:t>appraised by a Sanctuary Recognition pane</a:t>
            </a:r>
            <a:r>
              <a:rPr lang="en-GB" sz="1800"/>
              <a:t>l which will normally include as a minimum:</a:t>
            </a:r>
            <a:endParaRPr sz="1800"/>
          </a:p>
          <a:p>
            <a:pPr marL="914400" lvl="1" indent="-342900" algn="l" rtl="0">
              <a:spcBef>
                <a:spcPts val="0"/>
              </a:spcBef>
              <a:spcAft>
                <a:spcPts val="0"/>
              </a:spcAft>
              <a:buSzPts val="1800"/>
              <a:buChar char="○"/>
            </a:pPr>
            <a:r>
              <a:rPr lang="en-GB" sz="1800"/>
              <a:t>a local member of City of Sanctuary, </a:t>
            </a:r>
            <a:endParaRPr sz="1800"/>
          </a:p>
          <a:p>
            <a:pPr marL="914400" lvl="1" indent="-342900" algn="l" rtl="0">
              <a:spcBef>
                <a:spcPts val="0"/>
              </a:spcBef>
              <a:spcAft>
                <a:spcPts val="0"/>
              </a:spcAft>
              <a:buSzPts val="1800"/>
              <a:buChar char="○"/>
            </a:pPr>
            <a:r>
              <a:rPr lang="en-GB" sz="1800"/>
              <a:t>someone who has lived experience of seeking sanctuary and </a:t>
            </a:r>
            <a:endParaRPr sz="1800"/>
          </a:p>
          <a:p>
            <a:pPr marL="914400" lvl="1" indent="-342900" algn="l" rtl="0">
              <a:spcBef>
                <a:spcPts val="0"/>
              </a:spcBef>
              <a:spcAft>
                <a:spcPts val="0"/>
              </a:spcAft>
              <a:buSzPts val="1800"/>
              <a:buChar char="○"/>
            </a:pPr>
            <a:r>
              <a:rPr lang="en-GB" sz="1800"/>
              <a:t>a member of the City of Sanctuary Local Authority Steering Group. </a:t>
            </a:r>
            <a:endParaRPr sz="1800"/>
          </a:p>
          <a:p>
            <a:pPr marL="457200" lvl="0" indent="-342900" algn="l" rtl="0">
              <a:spcBef>
                <a:spcPts val="0"/>
              </a:spcBef>
              <a:spcAft>
                <a:spcPts val="0"/>
              </a:spcAft>
              <a:buSzPts val="1800"/>
              <a:buChar char="●"/>
            </a:pPr>
            <a:r>
              <a:rPr lang="en-GB" sz="1800"/>
              <a:t>The panel may request a visit to the nominated organisation during the appraisal, </a:t>
            </a:r>
            <a:endParaRPr sz="1800"/>
          </a:p>
          <a:p>
            <a:pPr marL="457200" lvl="0" indent="-342900" algn="l" rtl="0">
              <a:spcBef>
                <a:spcPts val="1000"/>
              </a:spcBef>
              <a:spcAft>
                <a:spcPts val="0"/>
              </a:spcAft>
              <a:buSzPts val="1800"/>
              <a:buChar char="●"/>
            </a:pPr>
            <a:r>
              <a:rPr lang="en-GB" sz="1800"/>
              <a:t>London awarded boroughs: Lewisham and Lambeth. Islington and Waltham Forest being assessed next week. </a:t>
            </a:r>
            <a:endParaRPr sz="1800"/>
          </a:p>
          <a:p>
            <a:pPr marL="0" lvl="0" indent="0" algn="l" rtl="0">
              <a:spcBef>
                <a:spcPts val="1000"/>
              </a:spcBef>
              <a:spcAft>
                <a:spcPts val="0"/>
              </a:spcAft>
              <a:buNone/>
            </a:pPr>
            <a:endParaRPr>
              <a:latin typeface="Calibri"/>
              <a:ea typeface="Calibri"/>
              <a:cs typeface="Calibri"/>
              <a:sym typeface="Calibri"/>
            </a:endParaRPr>
          </a:p>
        </p:txBody>
      </p:sp>
      <p:pic>
        <p:nvPicPr>
          <p:cNvPr id="212" name="Google Shape;212;p32"/>
          <p:cNvPicPr preferRelativeResize="0"/>
          <p:nvPr/>
        </p:nvPicPr>
        <p:blipFill>
          <a:blip r:embed="rId3">
            <a:alphaModFix/>
          </a:blip>
          <a:stretch>
            <a:fillRect/>
          </a:stretch>
        </p:blipFill>
        <p:spPr>
          <a:xfrm>
            <a:off x="7778548" y="112823"/>
            <a:ext cx="1183926" cy="1185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Bree Serif"/>
                <a:ea typeface="Bree Serif"/>
                <a:cs typeface="Bree Serif"/>
                <a:sym typeface="Bree Serif"/>
              </a:rPr>
              <a:t>City of Sanctuary Support </a:t>
            </a:r>
            <a:endParaRPr>
              <a:latin typeface="Bree Serif"/>
              <a:ea typeface="Bree Serif"/>
              <a:cs typeface="Bree Serif"/>
              <a:sym typeface="Bree Serif"/>
            </a:endParaRPr>
          </a:p>
        </p:txBody>
      </p:sp>
      <p:sp>
        <p:nvSpPr>
          <p:cNvPr id="218" name="Google Shape;218;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Maggie - supports the council</a:t>
            </a:r>
            <a:endParaRPr/>
          </a:p>
          <a:p>
            <a:pPr marL="0" lvl="0" indent="0" algn="l" rtl="0">
              <a:spcBef>
                <a:spcPts val="1200"/>
              </a:spcBef>
              <a:spcAft>
                <a:spcPts val="0"/>
              </a:spcAft>
              <a:buNone/>
            </a:pPr>
            <a:r>
              <a:rPr lang="en-GB"/>
              <a:t>Ashley - Supports the VCOs</a:t>
            </a:r>
            <a:endParaRPr/>
          </a:p>
          <a:p>
            <a:pPr marL="0" lvl="0" indent="0" algn="l" rtl="0">
              <a:spcBef>
                <a:spcPts val="1200"/>
              </a:spcBef>
              <a:spcAft>
                <a:spcPts val="0"/>
              </a:spcAft>
              <a:buNone/>
            </a:pPr>
            <a:r>
              <a:rPr lang="en-GB"/>
              <a:t>	How are VCOs involved? </a:t>
            </a:r>
            <a:endParaRPr/>
          </a:p>
          <a:p>
            <a:pPr marL="0" lvl="0" indent="0" algn="l" rtl="0">
              <a:spcBef>
                <a:spcPts val="1200"/>
              </a:spcBef>
              <a:spcAft>
                <a:spcPts val="1200"/>
              </a:spcAft>
              <a:buNone/>
            </a:pPr>
            <a:endParaRPr/>
          </a:p>
        </p:txBody>
      </p:sp>
      <p:sp>
        <p:nvSpPr>
          <p:cNvPr id="219" name="Google Shape;219;p33"/>
          <p:cNvSpPr/>
          <p:nvPr/>
        </p:nvSpPr>
        <p:spPr>
          <a:xfrm>
            <a:off x="562350" y="2687875"/>
            <a:ext cx="2311200" cy="1710000"/>
          </a:xfrm>
          <a:prstGeom prst="rect">
            <a:avLst/>
          </a:prstGeom>
          <a:solidFill>
            <a:srgbClr val="D5A6B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Create Group</a:t>
            </a:r>
            <a:endParaRPr/>
          </a:p>
        </p:txBody>
      </p:sp>
      <p:sp>
        <p:nvSpPr>
          <p:cNvPr id="220" name="Google Shape;220;p33"/>
          <p:cNvSpPr/>
          <p:nvPr/>
        </p:nvSpPr>
        <p:spPr>
          <a:xfrm>
            <a:off x="3400050" y="2687875"/>
            <a:ext cx="2311200" cy="1710000"/>
          </a:xfrm>
          <a:prstGeom prst="rect">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Support Forum</a:t>
            </a:r>
            <a:endParaRPr/>
          </a:p>
        </p:txBody>
      </p:sp>
      <p:sp>
        <p:nvSpPr>
          <p:cNvPr id="221" name="Google Shape;221;p33"/>
          <p:cNvSpPr/>
          <p:nvPr/>
        </p:nvSpPr>
        <p:spPr>
          <a:xfrm>
            <a:off x="6237750" y="2687875"/>
            <a:ext cx="2311200" cy="1710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Inform on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311700" y="164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20" b="1"/>
              <a:t>Questions to think about</a:t>
            </a:r>
            <a:endParaRPr sz="3020" b="1"/>
          </a:p>
        </p:txBody>
      </p:sp>
      <p:sp>
        <p:nvSpPr>
          <p:cNvPr id="227" name="Google Shape;227;p34"/>
          <p:cNvSpPr txBox="1">
            <a:spLocks noGrp="1"/>
          </p:cNvSpPr>
          <p:nvPr>
            <p:ph type="body" idx="1"/>
          </p:nvPr>
        </p:nvSpPr>
        <p:spPr>
          <a:xfrm>
            <a:off x="311700" y="808125"/>
            <a:ext cx="8520600" cy="3436500"/>
          </a:xfrm>
          <a:prstGeom prst="rect">
            <a:avLst/>
          </a:prstGeom>
        </p:spPr>
        <p:txBody>
          <a:bodyPr spcFirstLastPara="1" wrap="square" lIns="91425" tIns="91425" rIns="91425" bIns="91425" anchor="t" anchorCtr="0">
            <a:normAutofit fontScale="85000" lnSpcReduction="20000"/>
          </a:bodyPr>
          <a:lstStyle/>
          <a:p>
            <a:pPr marL="457200" lvl="0" indent="-433705" algn="l" rtl="0">
              <a:lnSpc>
                <a:spcPct val="100000"/>
              </a:lnSpc>
              <a:spcBef>
                <a:spcPts val="0"/>
              </a:spcBef>
              <a:spcAft>
                <a:spcPts val="0"/>
              </a:spcAft>
              <a:buSzPct val="100000"/>
              <a:buChar char="●"/>
            </a:pPr>
            <a:r>
              <a:rPr lang="en-GB" sz="3800"/>
              <a:t>City of Sanctuary: Partnership strategy?</a:t>
            </a:r>
            <a:endParaRPr sz="3800"/>
          </a:p>
          <a:p>
            <a:pPr marL="457200" lvl="0" indent="-433705" algn="l" rtl="0">
              <a:lnSpc>
                <a:spcPct val="100000"/>
              </a:lnSpc>
              <a:spcBef>
                <a:spcPts val="1000"/>
              </a:spcBef>
              <a:spcAft>
                <a:spcPts val="0"/>
              </a:spcAft>
              <a:buSzPct val="100000"/>
              <a:buChar char="●"/>
            </a:pPr>
            <a:r>
              <a:rPr lang="en-GB" sz="3800"/>
              <a:t>VCO Own strategy?  (Ashley to help)</a:t>
            </a:r>
            <a:endParaRPr sz="3800"/>
          </a:p>
          <a:p>
            <a:pPr marL="457200" lvl="0" indent="-433705" algn="l" rtl="0">
              <a:lnSpc>
                <a:spcPct val="100000"/>
              </a:lnSpc>
              <a:spcBef>
                <a:spcPts val="1000"/>
              </a:spcBef>
              <a:spcAft>
                <a:spcPts val="0"/>
              </a:spcAft>
              <a:buSzPct val="100000"/>
              <a:buChar char="●"/>
            </a:pPr>
            <a:r>
              <a:rPr lang="en-GB" sz="3800"/>
              <a:t>VCO consultation on strategy</a:t>
            </a:r>
            <a:endParaRPr sz="3800"/>
          </a:p>
          <a:p>
            <a:pPr marL="457200" lvl="0" indent="-433705" algn="l" rtl="0">
              <a:lnSpc>
                <a:spcPct val="100000"/>
              </a:lnSpc>
              <a:spcBef>
                <a:spcPts val="1000"/>
              </a:spcBef>
              <a:spcAft>
                <a:spcPts val="0"/>
              </a:spcAft>
              <a:buSzPct val="100000"/>
              <a:buChar char="●"/>
            </a:pPr>
            <a:r>
              <a:rPr lang="en-GB" sz="3800"/>
              <a:t>Forum to get lived experience feedback?</a:t>
            </a:r>
            <a:endParaRPr sz="3800"/>
          </a:p>
          <a:p>
            <a:pPr marL="457200" lvl="0" indent="-433705" algn="l" rtl="0">
              <a:lnSpc>
                <a:spcPct val="100000"/>
              </a:lnSpc>
              <a:spcBef>
                <a:spcPts val="1000"/>
              </a:spcBef>
              <a:spcAft>
                <a:spcPts val="0"/>
              </a:spcAft>
              <a:buSzPct val="100000"/>
              <a:buChar char="●"/>
            </a:pPr>
            <a:r>
              <a:rPr lang="en-GB" sz="3800"/>
              <a:t>Best way to capture good practice to date in VCO (Google form)?</a:t>
            </a:r>
            <a:endParaRPr sz="3800"/>
          </a:p>
          <a:p>
            <a:pPr marL="0" lvl="0" indent="0" algn="l" rtl="0">
              <a:spcBef>
                <a:spcPts val="1000"/>
              </a:spcBef>
              <a:spcAft>
                <a:spcPts val="1200"/>
              </a:spcAft>
              <a:buNone/>
            </a:pPr>
            <a:endParaRPr/>
          </a:p>
        </p:txBody>
      </p:sp>
      <p:sp>
        <p:nvSpPr>
          <p:cNvPr id="228" name="Google Shape;228;p34"/>
          <p:cNvSpPr txBox="1"/>
          <p:nvPr/>
        </p:nvSpPr>
        <p:spPr>
          <a:xfrm>
            <a:off x="825125" y="4411500"/>
            <a:ext cx="6442800" cy="7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34" name="Google Shape;234;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500" b="1"/>
          </a:p>
          <a:p>
            <a:pPr marL="0" lvl="0" indent="0" algn="ctr" rtl="0">
              <a:spcBef>
                <a:spcPts val="1200"/>
              </a:spcBef>
              <a:spcAft>
                <a:spcPts val="0"/>
              </a:spcAft>
              <a:buNone/>
            </a:pPr>
            <a:endParaRPr sz="2500" b="1"/>
          </a:p>
          <a:p>
            <a:pPr marL="0" lvl="0" indent="0" algn="ctr" rtl="0">
              <a:spcBef>
                <a:spcPts val="1200"/>
              </a:spcBef>
              <a:spcAft>
                <a:spcPts val="0"/>
              </a:spcAft>
              <a:buNone/>
            </a:pPr>
            <a:r>
              <a:rPr lang="en-GB" sz="2500" b="1"/>
              <a:t>Thank you for your time</a:t>
            </a:r>
            <a:endParaRPr sz="2500" b="1"/>
          </a:p>
          <a:p>
            <a:pPr marL="0" lvl="0" indent="0" algn="ctr" rtl="0">
              <a:spcBef>
                <a:spcPts val="1200"/>
              </a:spcBef>
              <a:spcAft>
                <a:spcPts val="1200"/>
              </a:spcAft>
              <a:buNone/>
            </a:pPr>
            <a:r>
              <a:rPr lang="en-GB" sz="2500" b="1"/>
              <a:t>ashley@cityofsanctuary.org</a:t>
            </a:r>
            <a:endParaRPr sz="25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156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Overview of Presentation</a:t>
            </a:r>
            <a:endParaRPr b="1"/>
          </a:p>
        </p:txBody>
      </p:sp>
      <p:sp>
        <p:nvSpPr>
          <p:cNvPr id="127" name="Google Shape;127;p23"/>
          <p:cNvSpPr txBox="1">
            <a:spLocks noGrp="1"/>
          </p:cNvSpPr>
          <p:nvPr>
            <p:ph type="body" idx="1"/>
          </p:nvPr>
        </p:nvSpPr>
        <p:spPr>
          <a:xfrm>
            <a:off x="311700" y="785950"/>
            <a:ext cx="8520600" cy="3783000"/>
          </a:xfrm>
          <a:prstGeom prst="rect">
            <a:avLst/>
          </a:prstGeom>
        </p:spPr>
        <p:txBody>
          <a:bodyPr spcFirstLastPara="1" wrap="square" lIns="91425" tIns="91425" rIns="91425" bIns="91425" anchor="t" anchorCtr="0">
            <a:normAutofit fontScale="70000" lnSpcReduction="10000"/>
          </a:bodyPr>
          <a:lstStyle/>
          <a:p>
            <a:pPr marL="457200" lvl="0" indent="-350585" algn="l" rtl="0">
              <a:lnSpc>
                <a:spcPct val="100000"/>
              </a:lnSpc>
              <a:spcBef>
                <a:spcPts val="0"/>
              </a:spcBef>
              <a:spcAft>
                <a:spcPts val="0"/>
              </a:spcAft>
              <a:buClr>
                <a:schemeClr val="dk1"/>
              </a:buClr>
              <a:buSzPct val="100000"/>
              <a:buChar char="●"/>
            </a:pPr>
            <a:r>
              <a:rPr lang="en-GB" sz="2744">
                <a:solidFill>
                  <a:schemeClr val="dk1"/>
                </a:solidFill>
              </a:rPr>
              <a:t>Sanctuary of Borough accreditation</a:t>
            </a:r>
            <a:endParaRPr sz="2744">
              <a:solidFill>
                <a:schemeClr val="dk1"/>
              </a:solidFill>
            </a:endParaRPr>
          </a:p>
          <a:p>
            <a:pPr marL="914400" lvl="1" indent="-350585" algn="l" rtl="0">
              <a:lnSpc>
                <a:spcPct val="100000"/>
              </a:lnSpc>
              <a:spcBef>
                <a:spcPts val="1000"/>
              </a:spcBef>
              <a:spcAft>
                <a:spcPts val="0"/>
              </a:spcAft>
              <a:buClr>
                <a:schemeClr val="dk1"/>
              </a:buClr>
              <a:buSzPct val="100000"/>
              <a:buChar char="○"/>
            </a:pPr>
            <a:r>
              <a:rPr lang="en-GB" sz="2744">
                <a:solidFill>
                  <a:schemeClr val="dk1"/>
                </a:solidFill>
              </a:rPr>
              <a:t>Overview of City of Sanctuary criteria</a:t>
            </a:r>
            <a:endParaRPr sz="2744">
              <a:solidFill>
                <a:schemeClr val="dk1"/>
              </a:solidFill>
            </a:endParaRPr>
          </a:p>
          <a:p>
            <a:pPr marL="914400" lvl="1" indent="-350585" algn="l" rtl="0">
              <a:lnSpc>
                <a:spcPct val="100000"/>
              </a:lnSpc>
              <a:spcBef>
                <a:spcPts val="0"/>
              </a:spcBef>
              <a:spcAft>
                <a:spcPts val="0"/>
              </a:spcAft>
              <a:buClr>
                <a:schemeClr val="dk1"/>
              </a:buClr>
              <a:buSzPct val="100000"/>
              <a:buChar char="○"/>
            </a:pPr>
            <a:r>
              <a:rPr lang="en-GB" sz="2744">
                <a:solidFill>
                  <a:schemeClr val="dk1"/>
                </a:solidFill>
              </a:rPr>
              <a:t>Journey to date</a:t>
            </a:r>
            <a:endParaRPr sz="2744">
              <a:solidFill>
                <a:schemeClr val="dk1"/>
              </a:solidFill>
            </a:endParaRPr>
          </a:p>
          <a:p>
            <a:pPr marL="457200" lvl="0" indent="-350585" algn="l" rtl="0">
              <a:lnSpc>
                <a:spcPct val="100000"/>
              </a:lnSpc>
              <a:spcBef>
                <a:spcPts val="1000"/>
              </a:spcBef>
              <a:spcAft>
                <a:spcPts val="0"/>
              </a:spcAft>
              <a:buClr>
                <a:schemeClr val="dk1"/>
              </a:buClr>
              <a:buSzPct val="100000"/>
              <a:buChar char="●"/>
            </a:pPr>
            <a:r>
              <a:rPr lang="en-GB" sz="2744">
                <a:solidFill>
                  <a:schemeClr val="dk1"/>
                </a:solidFill>
              </a:rPr>
              <a:t>Seeking endorsement from the voluntary sector work in partnership with the council </a:t>
            </a:r>
            <a:endParaRPr sz="2744">
              <a:solidFill>
                <a:schemeClr val="dk1"/>
              </a:solidFill>
            </a:endParaRPr>
          </a:p>
          <a:p>
            <a:pPr marL="457200" lvl="0" indent="-350585" algn="l" rtl="0">
              <a:lnSpc>
                <a:spcPct val="100000"/>
              </a:lnSpc>
              <a:spcBef>
                <a:spcPts val="1000"/>
              </a:spcBef>
              <a:spcAft>
                <a:spcPts val="0"/>
              </a:spcAft>
              <a:buClr>
                <a:schemeClr val="dk1"/>
              </a:buClr>
              <a:buSzPct val="100000"/>
              <a:buChar char="●"/>
            </a:pPr>
            <a:r>
              <a:rPr lang="en-GB" sz="2744">
                <a:solidFill>
                  <a:schemeClr val="dk1"/>
                </a:solidFill>
              </a:rPr>
              <a:t>Policy approach (initial steps towards becoming a Borough of Sanctuary)</a:t>
            </a:r>
            <a:endParaRPr sz="2744">
              <a:solidFill>
                <a:schemeClr val="dk1"/>
              </a:solidFill>
            </a:endParaRPr>
          </a:p>
          <a:p>
            <a:pPr marL="914400" lvl="1" indent="-350585" algn="l" rtl="0">
              <a:lnSpc>
                <a:spcPct val="100000"/>
              </a:lnSpc>
              <a:spcBef>
                <a:spcPts val="1000"/>
              </a:spcBef>
              <a:spcAft>
                <a:spcPts val="0"/>
              </a:spcAft>
              <a:buClr>
                <a:schemeClr val="dk1"/>
              </a:buClr>
              <a:buSzPct val="100000"/>
              <a:buChar char="○"/>
            </a:pPr>
            <a:r>
              <a:rPr lang="en-GB" sz="2744">
                <a:solidFill>
                  <a:schemeClr val="dk1"/>
                </a:solidFill>
              </a:rPr>
              <a:t>Partnership policy/strategy (contributions on chapters from VCOs)</a:t>
            </a:r>
            <a:endParaRPr sz="2744">
              <a:solidFill>
                <a:schemeClr val="dk1"/>
              </a:solidFill>
            </a:endParaRPr>
          </a:p>
          <a:p>
            <a:pPr marL="914400" lvl="1" indent="-350585" algn="l" rtl="0">
              <a:lnSpc>
                <a:spcPct val="100000"/>
              </a:lnSpc>
              <a:spcBef>
                <a:spcPts val="0"/>
              </a:spcBef>
              <a:spcAft>
                <a:spcPts val="0"/>
              </a:spcAft>
              <a:buClr>
                <a:schemeClr val="dk1"/>
              </a:buClr>
              <a:buSzPct val="100000"/>
              <a:buChar char="○"/>
            </a:pPr>
            <a:r>
              <a:rPr lang="en-GB" sz="2744">
                <a:solidFill>
                  <a:schemeClr val="dk1"/>
                </a:solidFill>
              </a:rPr>
              <a:t>VCOs consulted on CoS Policy</a:t>
            </a:r>
            <a:endParaRPr sz="2744">
              <a:solidFill>
                <a:schemeClr val="dk1"/>
              </a:solidFill>
            </a:endParaRPr>
          </a:p>
          <a:p>
            <a:pPr marL="914400" lvl="1" indent="-350585" algn="l" rtl="0">
              <a:lnSpc>
                <a:spcPct val="100000"/>
              </a:lnSpc>
              <a:spcBef>
                <a:spcPts val="0"/>
              </a:spcBef>
              <a:spcAft>
                <a:spcPts val="0"/>
              </a:spcAft>
              <a:buClr>
                <a:schemeClr val="dk1"/>
              </a:buClr>
              <a:buSzPct val="100000"/>
              <a:buChar char="○"/>
            </a:pPr>
            <a:r>
              <a:rPr lang="en-GB" sz="2744">
                <a:solidFill>
                  <a:schemeClr val="dk1"/>
                </a:solidFill>
              </a:rPr>
              <a:t>VCO has its own  Borough of Sanctuary policy/strategy</a:t>
            </a:r>
            <a:endParaRPr sz="2744">
              <a:solidFill>
                <a:schemeClr val="dk1"/>
              </a:solidFill>
            </a:endParaRPr>
          </a:p>
          <a:p>
            <a:pPr marL="457200" lvl="0" indent="-350585" algn="l" rtl="0">
              <a:lnSpc>
                <a:spcPct val="100000"/>
              </a:lnSpc>
              <a:spcBef>
                <a:spcPts val="1000"/>
              </a:spcBef>
              <a:spcAft>
                <a:spcPts val="0"/>
              </a:spcAft>
              <a:buClr>
                <a:schemeClr val="dk1"/>
              </a:buClr>
              <a:buSzPct val="100000"/>
              <a:buChar char="●"/>
            </a:pPr>
            <a:r>
              <a:rPr lang="en-GB" sz="2744">
                <a:solidFill>
                  <a:schemeClr val="dk1"/>
                </a:solidFill>
              </a:rPr>
              <a:t>Ashley Beckett - Voluntary Sector Lead at City of Sanctuary</a:t>
            </a:r>
            <a:endParaRPr sz="2744">
              <a:solidFill>
                <a:schemeClr val="dk1"/>
              </a:solidFill>
            </a:endParaRPr>
          </a:p>
          <a:p>
            <a:pPr marL="457200" lvl="0" indent="0" algn="l" rtl="0">
              <a:spcBef>
                <a:spcPts val="10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150200" y="122000"/>
            <a:ext cx="6879900" cy="572700"/>
          </a:xfrm>
          <a:prstGeom prst="rect">
            <a:avLst/>
          </a:prstGeom>
        </p:spPr>
        <p:txBody>
          <a:bodyPr spcFirstLastPara="1" wrap="square" lIns="91425" tIns="91425" rIns="91425" bIns="91425" anchor="t" anchorCtr="0">
            <a:normAutofit fontScale="90000"/>
          </a:bodyPr>
          <a:lstStyle/>
          <a:p>
            <a:pPr marL="0" lvl="0" indent="0" algn="l" rtl="0">
              <a:lnSpc>
                <a:spcPct val="121991"/>
              </a:lnSpc>
              <a:spcBef>
                <a:spcPts val="0"/>
              </a:spcBef>
              <a:spcAft>
                <a:spcPts val="0"/>
              </a:spcAft>
              <a:buClr>
                <a:schemeClr val="dk1"/>
              </a:buClr>
              <a:buSzPct val="93548"/>
              <a:buFont typeface="Arial"/>
              <a:buNone/>
            </a:pPr>
            <a:r>
              <a:rPr lang="en-GB" sz="3100" u="sng">
                <a:solidFill>
                  <a:schemeClr val="hlink"/>
                </a:solidFill>
                <a:latin typeface="Bree Serif"/>
                <a:ea typeface="Bree Serif"/>
                <a:cs typeface="Bree Serif"/>
                <a:sym typeface="Bree Serif"/>
                <a:hlinkClick r:id="rId3"/>
              </a:rPr>
              <a:t>What is the City of Sanctuary (CoS)</a:t>
            </a:r>
            <a:endParaRPr sz="3100">
              <a:solidFill>
                <a:srgbClr val="0E5F7B"/>
              </a:solidFill>
              <a:latin typeface="Bree Serif"/>
              <a:ea typeface="Bree Serif"/>
              <a:cs typeface="Bree Serif"/>
              <a:sym typeface="Bree Serif"/>
            </a:endParaRPr>
          </a:p>
          <a:p>
            <a:pPr marL="0" lvl="0" indent="0" algn="l" rtl="0">
              <a:spcBef>
                <a:spcPts val="0"/>
              </a:spcBef>
              <a:spcAft>
                <a:spcPts val="0"/>
              </a:spcAft>
              <a:buNone/>
            </a:pPr>
            <a:endParaRPr/>
          </a:p>
        </p:txBody>
      </p:sp>
      <p:sp>
        <p:nvSpPr>
          <p:cNvPr id="133" name="Google Shape;133;p24"/>
          <p:cNvSpPr txBox="1">
            <a:spLocks noGrp="1"/>
          </p:cNvSpPr>
          <p:nvPr>
            <p:ph type="body" idx="1"/>
          </p:nvPr>
        </p:nvSpPr>
        <p:spPr>
          <a:xfrm>
            <a:off x="150200" y="565850"/>
            <a:ext cx="8520600" cy="16959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GB" sz="1200">
                <a:solidFill>
                  <a:schemeClr val="dk1"/>
                </a:solidFill>
              </a:rPr>
              <a:t>The City of Sanctuary began as a </a:t>
            </a:r>
            <a:r>
              <a:rPr lang="en-GB" sz="1200" b="1">
                <a:solidFill>
                  <a:schemeClr val="dk1"/>
                </a:solidFill>
              </a:rPr>
              <a:t>local campaign</a:t>
            </a:r>
            <a:r>
              <a:rPr lang="en-GB" sz="1200">
                <a:solidFill>
                  <a:schemeClr val="dk1"/>
                </a:solidFill>
              </a:rPr>
              <a:t> initiative in Sheffield </a:t>
            </a:r>
            <a:endParaRPr sz="1200">
              <a:solidFill>
                <a:schemeClr val="dk1"/>
              </a:solidFill>
            </a:endParaRPr>
          </a:p>
          <a:p>
            <a:pPr marL="457200" lvl="0" indent="0" algn="l" rtl="0">
              <a:lnSpc>
                <a:spcPct val="115000"/>
              </a:lnSpc>
              <a:spcBef>
                <a:spcPts val="0"/>
              </a:spcBef>
              <a:spcAft>
                <a:spcPts val="0"/>
              </a:spcAft>
              <a:buNone/>
            </a:pPr>
            <a:r>
              <a:rPr lang="en-GB" sz="1200">
                <a:solidFill>
                  <a:schemeClr val="dk1"/>
                </a:solidFill>
              </a:rPr>
              <a:t>in 2005 </a:t>
            </a:r>
            <a:r>
              <a:rPr lang="en-GB" sz="1200" b="1">
                <a:solidFill>
                  <a:schemeClr val="dk1"/>
                </a:solidFill>
              </a:rPr>
              <a:t>to provide support, dignity, and welcome to refugees and people seeking sanctuary.</a:t>
            </a:r>
            <a:endParaRPr sz="1200" b="1">
              <a:solidFill>
                <a:schemeClr val="dk1"/>
              </a:solidFill>
            </a:endParaRPr>
          </a:p>
          <a:p>
            <a:pPr marL="457200" lvl="0" indent="-304800" algn="l" rtl="0">
              <a:lnSpc>
                <a:spcPct val="100000"/>
              </a:lnSpc>
              <a:spcBef>
                <a:spcPts val="0"/>
              </a:spcBef>
              <a:spcAft>
                <a:spcPts val="0"/>
              </a:spcAft>
              <a:buClr>
                <a:srgbClr val="202122"/>
              </a:buClr>
              <a:buSzPts val="1200"/>
              <a:buChar char="●"/>
            </a:pPr>
            <a:r>
              <a:rPr lang="en-GB" sz="1200" b="1">
                <a:solidFill>
                  <a:srgbClr val="202122"/>
                </a:solidFill>
                <a:highlight>
                  <a:srgbClr val="FFFFFF"/>
                </a:highlight>
              </a:rPr>
              <a:t>Evolved into a charity </a:t>
            </a:r>
            <a:r>
              <a:rPr lang="en-GB" sz="1200">
                <a:solidFill>
                  <a:srgbClr val="202122"/>
                </a:solidFill>
                <a:highlight>
                  <a:srgbClr val="FFFFFF"/>
                </a:highlight>
              </a:rPr>
              <a:t>supporting a </a:t>
            </a:r>
            <a:r>
              <a:rPr lang="en-GB" sz="1200" b="1">
                <a:solidFill>
                  <a:srgbClr val="202122"/>
                </a:solidFill>
                <a:highlight>
                  <a:srgbClr val="FFFFFF"/>
                </a:highlight>
              </a:rPr>
              <a:t>network of groups</a:t>
            </a:r>
            <a:r>
              <a:rPr lang="en-GB" sz="1200">
                <a:solidFill>
                  <a:srgbClr val="202122"/>
                </a:solidFill>
                <a:highlight>
                  <a:srgbClr val="FFFFFF"/>
                </a:highlight>
              </a:rPr>
              <a:t> across the UK and Ireland</a:t>
            </a:r>
            <a:endParaRPr sz="1200">
              <a:solidFill>
                <a:srgbClr val="202122"/>
              </a:solidFill>
              <a:highlight>
                <a:srgbClr val="FFFFFF"/>
              </a:highlight>
            </a:endParaRPr>
          </a:p>
          <a:p>
            <a:pPr marL="457200" lvl="0" indent="-304800" algn="l" rtl="0">
              <a:lnSpc>
                <a:spcPct val="100000"/>
              </a:lnSpc>
              <a:spcBef>
                <a:spcPts val="0"/>
              </a:spcBef>
              <a:spcAft>
                <a:spcPts val="0"/>
              </a:spcAft>
              <a:buClr>
                <a:srgbClr val="202122"/>
              </a:buClr>
              <a:buSzPts val="1200"/>
              <a:buChar char="●"/>
            </a:pPr>
            <a:r>
              <a:rPr lang="en-GB" sz="1200">
                <a:solidFill>
                  <a:srgbClr val="202122"/>
                </a:solidFill>
                <a:highlight>
                  <a:srgbClr val="FFFFFF"/>
                </a:highlight>
              </a:rPr>
              <a:t>We are part of the </a:t>
            </a:r>
            <a:r>
              <a:rPr lang="en-GB" sz="1200" b="1">
                <a:solidFill>
                  <a:srgbClr val="202122"/>
                </a:solidFill>
                <a:highlight>
                  <a:srgbClr val="FFFFFF"/>
                </a:highlight>
              </a:rPr>
              <a:t>Local Authority Network</a:t>
            </a:r>
            <a:endParaRPr sz="1200" b="1">
              <a:solidFill>
                <a:srgbClr val="202122"/>
              </a:solidFill>
              <a:highlight>
                <a:srgbClr val="FFFFFF"/>
              </a:highlight>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rPr>
              <a:t>Kingston has a long history of welcome and inclusiveness since mid 2005 and are working towards getting Council of Sanctuary accreditation</a:t>
            </a:r>
            <a:endParaRPr sz="1200" b="1">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highlight>
                  <a:srgbClr val="FFFFFF"/>
                </a:highlight>
              </a:rPr>
              <a:t>The </a:t>
            </a:r>
            <a:r>
              <a:rPr lang="en-GB" sz="1200" b="1">
                <a:solidFill>
                  <a:schemeClr val="dk1"/>
                </a:solidFill>
                <a:highlight>
                  <a:srgbClr val="FFFFFF"/>
                </a:highlight>
              </a:rPr>
              <a:t>principles </a:t>
            </a:r>
            <a:r>
              <a:rPr lang="en-GB" sz="1200">
                <a:solidFill>
                  <a:schemeClr val="dk1"/>
                </a:solidFill>
                <a:highlight>
                  <a:srgbClr val="FFFFFF"/>
                </a:highlight>
              </a:rPr>
              <a:t>of Cities of Sanctuary that all networks should adhere to</a:t>
            </a:r>
            <a:endParaRPr sz="1200">
              <a:solidFill>
                <a:schemeClr val="dk1"/>
              </a:solidFill>
              <a:highlight>
                <a:srgbClr val="FFFFFF"/>
              </a:highlight>
            </a:endParaRPr>
          </a:p>
          <a:p>
            <a:pPr marL="0" lvl="0" indent="0" algn="l" rtl="0">
              <a:lnSpc>
                <a:spcPct val="115000"/>
              </a:lnSpc>
              <a:spcBef>
                <a:spcPts val="0"/>
              </a:spcBef>
              <a:spcAft>
                <a:spcPts val="0"/>
              </a:spcAft>
              <a:buNone/>
            </a:pPr>
            <a:endParaRPr sz="1200" b="1">
              <a:solidFill>
                <a:srgbClr val="3A3A3A"/>
              </a:solidFill>
              <a:highlight>
                <a:srgbClr val="FFFFFF"/>
              </a:highlight>
            </a:endParaRPr>
          </a:p>
          <a:p>
            <a:pPr marL="0" lvl="0" indent="0" algn="l" rtl="0">
              <a:lnSpc>
                <a:spcPct val="115000"/>
              </a:lnSpc>
              <a:spcBef>
                <a:spcPts val="0"/>
              </a:spcBef>
              <a:spcAft>
                <a:spcPts val="0"/>
              </a:spcAft>
              <a:buNone/>
            </a:pPr>
            <a:endParaRPr sz="1200" b="1">
              <a:solidFill>
                <a:schemeClr val="dk1"/>
              </a:solidFill>
            </a:endParaRPr>
          </a:p>
        </p:txBody>
      </p:sp>
      <p:pic>
        <p:nvPicPr>
          <p:cNvPr id="134" name="Google Shape;134;p24"/>
          <p:cNvPicPr preferRelativeResize="0"/>
          <p:nvPr/>
        </p:nvPicPr>
        <p:blipFill>
          <a:blip r:embed="rId4">
            <a:alphaModFix/>
          </a:blip>
          <a:stretch>
            <a:fillRect/>
          </a:stretch>
        </p:blipFill>
        <p:spPr>
          <a:xfrm>
            <a:off x="8087400" y="51700"/>
            <a:ext cx="953951" cy="955051"/>
          </a:xfrm>
          <a:prstGeom prst="rect">
            <a:avLst/>
          </a:prstGeom>
          <a:noFill/>
          <a:ln>
            <a:noFill/>
          </a:ln>
        </p:spPr>
      </p:pic>
      <p:sp>
        <p:nvSpPr>
          <p:cNvPr id="135" name="Google Shape;135;p24"/>
          <p:cNvSpPr txBox="1"/>
          <p:nvPr/>
        </p:nvSpPr>
        <p:spPr>
          <a:xfrm>
            <a:off x="2689150" y="4327250"/>
            <a:ext cx="149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6" name="Google Shape;136;p24"/>
          <p:cNvSpPr txBox="1"/>
          <p:nvPr/>
        </p:nvSpPr>
        <p:spPr>
          <a:xfrm>
            <a:off x="148525" y="2306050"/>
            <a:ext cx="1578000" cy="13854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300"/>
              <a:t>1</a:t>
            </a:r>
            <a:endParaRPr sz="1300"/>
          </a:p>
          <a:p>
            <a:pPr marL="0" lvl="0" indent="0" algn="l" rtl="0">
              <a:spcBef>
                <a:spcPts val="0"/>
              </a:spcBef>
              <a:spcAft>
                <a:spcPts val="0"/>
              </a:spcAft>
              <a:buNone/>
            </a:pPr>
            <a:r>
              <a:rPr lang="en-GB" sz="1300"/>
              <a:t>Offer a </a:t>
            </a:r>
            <a:r>
              <a:rPr lang="en-GB" sz="1300" b="1"/>
              <a:t>positive vision of a culture of welcome and hospitality to all</a:t>
            </a:r>
            <a:endParaRPr sz="1300" b="1"/>
          </a:p>
        </p:txBody>
      </p:sp>
      <p:sp>
        <p:nvSpPr>
          <p:cNvPr id="137" name="Google Shape;137;p24"/>
          <p:cNvSpPr txBox="1"/>
          <p:nvPr/>
        </p:nvSpPr>
        <p:spPr>
          <a:xfrm>
            <a:off x="1790413" y="2306050"/>
            <a:ext cx="1491000" cy="2185800"/>
          </a:xfrm>
          <a:prstGeom prst="rect">
            <a:avLst/>
          </a:prstGeom>
          <a:solidFill>
            <a:srgbClr val="F4CC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t>2</a:t>
            </a:r>
            <a:endParaRPr sz="1300" b="1"/>
          </a:p>
          <a:p>
            <a:pPr marL="0" lvl="0" indent="0" algn="l" rtl="0">
              <a:spcBef>
                <a:spcPts val="0"/>
              </a:spcBef>
              <a:spcAft>
                <a:spcPts val="0"/>
              </a:spcAft>
              <a:buNone/>
            </a:pPr>
            <a:r>
              <a:rPr lang="en-GB" sz="1300" b="1"/>
              <a:t>Create opportunities for relationships of friendship and solidarity </a:t>
            </a:r>
            <a:r>
              <a:rPr lang="en-GB" sz="1300"/>
              <a:t>between local people and those seeking sanctuary</a:t>
            </a:r>
            <a:endParaRPr sz="1300"/>
          </a:p>
        </p:txBody>
      </p:sp>
      <p:sp>
        <p:nvSpPr>
          <p:cNvPr id="138" name="Google Shape;138;p24"/>
          <p:cNvSpPr txBox="1"/>
          <p:nvPr/>
        </p:nvSpPr>
        <p:spPr>
          <a:xfrm>
            <a:off x="3345325" y="2306050"/>
            <a:ext cx="1292100" cy="240120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t>3</a:t>
            </a:r>
            <a:endParaRPr sz="1300" b="1"/>
          </a:p>
          <a:p>
            <a:pPr marL="0" lvl="0" indent="0" algn="l" rtl="0">
              <a:spcBef>
                <a:spcPts val="0"/>
              </a:spcBef>
              <a:spcAft>
                <a:spcPts val="0"/>
              </a:spcAft>
              <a:buNone/>
            </a:pPr>
            <a:r>
              <a:rPr lang="en-GB" sz="1300" b="1"/>
              <a:t>Recognise and encourage partnership working </a:t>
            </a:r>
            <a:r>
              <a:rPr lang="en-GB" sz="1300"/>
              <a:t>and network development across localities</a:t>
            </a:r>
            <a:endParaRPr sz="1100">
              <a:solidFill>
                <a:srgbClr val="3A3A3A"/>
              </a:solidFill>
              <a:highlight>
                <a:schemeClr val="lt1"/>
              </a:highlight>
            </a:endParaRPr>
          </a:p>
          <a:p>
            <a:pPr marL="914400" lvl="0" indent="0" algn="l" rtl="0">
              <a:lnSpc>
                <a:spcPct val="115000"/>
              </a:lnSpc>
              <a:spcBef>
                <a:spcPts val="0"/>
              </a:spcBef>
              <a:spcAft>
                <a:spcPts val="0"/>
              </a:spcAft>
              <a:buNone/>
            </a:pPr>
            <a:endParaRPr/>
          </a:p>
        </p:txBody>
      </p:sp>
      <p:sp>
        <p:nvSpPr>
          <p:cNvPr id="139" name="Google Shape;139;p24"/>
          <p:cNvSpPr txBox="1"/>
          <p:nvPr/>
        </p:nvSpPr>
        <p:spPr>
          <a:xfrm>
            <a:off x="4685788" y="2294850"/>
            <a:ext cx="1428000" cy="27861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t>4</a:t>
            </a:r>
            <a:endParaRPr sz="1300" b="1"/>
          </a:p>
          <a:p>
            <a:pPr marL="0" lvl="0" indent="0" algn="l" rtl="0">
              <a:spcBef>
                <a:spcPts val="0"/>
              </a:spcBef>
              <a:spcAft>
                <a:spcPts val="0"/>
              </a:spcAft>
              <a:buNone/>
            </a:pPr>
            <a:r>
              <a:rPr lang="en-GB" sz="1300" b="1"/>
              <a:t>Identify opportunities for practical action</a:t>
            </a:r>
            <a:r>
              <a:rPr lang="en-GB" sz="1300"/>
              <a:t> and work on common cause issues to effect change within and across communities (turning empathy into action)</a:t>
            </a:r>
            <a:endParaRPr/>
          </a:p>
        </p:txBody>
      </p:sp>
      <p:sp>
        <p:nvSpPr>
          <p:cNvPr id="140" name="Google Shape;140;p24"/>
          <p:cNvSpPr txBox="1"/>
          <p:nvPr/>
        </p:nvSpPr>
        <p:spPr>
          <a:xfrm>
            <a:off x="6162175" y="2306050"/>
            <a:ext cx="1260900" cy="19857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t>5</a:t>
            </a:r>
            <a:endParaRPr sz="1300" b="1"/>
          </a:p>
          <a:p>
            <a:pPr marL="0" lvl="0" indent="0" algn="l" rtl="0">
              <a:spcBef>
                <a:spcPts val="0"/>
              </a:spcBef>
              <a:spcAft>
                <a:spcPts val="0"/>
              </a:spcAft>
              <a:buNone/>
            </a:pPr>
            <a:r>
              <a:rPr lang="en-GB" sz="1300" b="1"/>
              <a:t>Celebrate and promote the welcome &amp; contribution</a:t>
            </a:r>
            <a:r>
              <a:rPr lang="en-GB" sz="1300"/>
              <a:t> of people seeking sanctuary</a:t>
            </a:r>
            <a:endParaRPr sz="1300"/>
          </a:p>
        </p:txBody>
      </p:sp>
      <p:sp>
        <p:nvSpPr>
          <p:cNvPr id="141" name="Google Shape;141;p24"/>
          <p:cNvSpPr txBox="1"/>
          <p:nvPr/>
        </p:nvSpPr>
        <p:spPr>
          <a:xfrm>
            <a:off x="7471438" y="2261600"/>
            <a:ext cx="1602600" cy="2586000"/>
          </a:xfrm>
          <a:prstGeom prst="rect">
            <a:avLst/>
          </a:prstGeom>
          <a:solidFill>
            <a:srgbClr val="F6B26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a:t>6</a:t>
            </a:r>
            <a:endParaRPr sz="1200" b="1"/>
          </a:p>
          <a:p>
            <a:pPr marL="0" lvl="0" indent="0" algn="l" rtl="0">
              <a:spcBef>
                <a:spcPts val="0"/>
              </a:spcBef>
              <a:spcAft>
                <a:spcPts val="0"/>
              </a:spcAft>
              <a:buNone/>
            </a:pPr>
            <a:r>
              <a:rPr lang="en-GB" sz="1200" b="1"/>
              <a:t>Engage people seeking sanctuary in decision making processes at all levels </a:t>
            </a:r>
            <a:r>
              <a:rPr lang="en-GB" sz="1200"/>
              <a:t>and in all activities promote understanding of asylum and refugee issues, especially by enabling refugee voices to be heard directly</a:t>
            </a:r>
            <a:endParaRPr sz="1200"/>
          </a:p>
        </p:txBody>
      </p:sp>
      <p:sp>
        <p:nvSpPr>
          <p:cNvPr id="142" name="Google Shape;142;p24"/>
          <p:cNvSpPr txBox="1"/>
          <p:nvPr/>
        </p:nvSpPr>
        <p:spPr>
          <a:xfrm>
            <a:off x="353950" y="4586650"/>
            <a:ext cx="86874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p:nvPr/>
        </p:nvSpPr>
        <p:spPr>
          <a:xfrm>
            <a:off x="267825" y="0"/>
            <a:ext cx="7353600" cy="1230600"/>
          </a:xfrm>
          <a:prstGeom prst="rect">
            <a:avLst/>
          </a:prstGeom>
          <a:noFill/>
          <a:ln>
            <a:noFill/>
          </a:ln>
        </p:spPr>
        <p:txBody>
          <a:bodyPr spcFirstLastPara="1" wrap="square" lIns="91425" tIns="91425" rIns="91425" bIns="91425" anchor="t" anchorCtr="0">
            <a:spAutoFit/>
          </a:bodyPr>
          <a:lstStyle/>
          <a:p>
            <a:pPr marL="0" lvl="0" indent="0" algn="l" rtl="0">
              <a:lnSpc>
                <a:spcPct val="121999"/>
              </a:lnSpc>
              <a:spcBef>
                <a:spcPts val="0"/>
              </a:spcBef>
              <a:spcAft>
                <a:spcPts val="0"/>
              </a:spcAft>
              <a:buClr>
                <a:schemeClr val="dk1"/>
              </a:buClr>
              <a:buSzPts val="3900"/>
              <a:buFont typeface="Arial"/>
              <a:buNone/>
            </a:pPr>
            <a:r>
              <a:rPr lang="en-GB" sz="1800">
                <a:solidFill>
                  <a:srgbClr val="0E5F7B"/>
                </a:solidFill>
                <a:latin typeface="Bree Serif"/>
                <a:ea typeface="Bree Serif"/>
                <a:cs typeface="Bree Serif"/>
                <a:sym typeface="Bree Serif"/>
              </a:rPr>
              <a:t>INITIAL STEPS towards the Council of Sanctuary Awards </a:t>
            </a:r>
            <a:r>
              <a:rPr lang="en-GB" sz="1800" u="sng">
                <a:solidFill>
                  <a:srgbClr val="0E5F7B"/>
                </a:solidFill>
                <a:latin typeface="Bree Serif"/>
                <a:ea typeface="Bree Serif"/>
                <a:cs typeface="Bree Serif"/>
                <a:sym typeface="Bree Serif"/>
                <a:hlinkClick r:id="rId3">
                  <a:extLst>
                    <a:ext uri="{A12FA001-AC4F-418D-AE19-62706E023703}">
                      <ahyp:hlinkClr xmlns:ahyp="http://schemas.microsoft.com/office/drawing/2018/hyperlinkcolor" val="tx"/>
                    </a:ext>
                  </a:extLst>
                </a:hlinkClick>
              </a:rPr>
              <a:t>Criteria</a:t>
            </a:r>
            <a:endParaRPr sz="1800">
              <a:solidFill>
                <a:schemeClr val="dk1"/>
              </a:solidFill>
            </a:endParaRPr>
          </a:p>
          <a:p>
            <a:pPr marL="0" lvl="0" indent="0" algn="ctr" rtl="0">
              <a:spcBef>
                <a:spcPts val="0"/>
              </a:spcBef>
              <a:spcAft>
                <a:spcPts val="0"/>
              </a:spcAft>
              <a:buClr>
                <a:schemeClr val="dk1"/>
              </a:buClr>
              <a:buSzPts val="1100"/>
              <a:buFont typeface="Arial"/>
              <a:buNone/>
            </a:pPr>
            <a:r>
              <a:rPr lang="en-GB" b="1">
                <a:solidFill>
                  <a:srgbClr val="0E5F7B"/>
                </a:solidFill>
              </a:rPr>
              <a:t>The City of Sanctuary award is to recognise and celebrate organisations who go above and beyond people seeking sanctuary</a:t>
            </a:r>
            <a:endParaRPr b="1">
              <a:solidFill>
                <a:srgbClr val="0E5F7B"/>
              </a:solidFill>
            </a:endParaRPr>
          </a:p>
          <a:p>
            <a:pPr marL="0" lvl="0" indent="0" algn="l" rtl="0">
              <a:lnSpc>
                <a:spcPct val="121999"/>
              </a:lnSpc>
              <a:spcBef>
                <a:spcPts val="0"/>
              </a:spcBef>
              <a:spcAft>
                <a:spcPts val="0"/>
              </a:spcAft>
              <a:buClr>
                <a:schemeClr val="dk1"/>
              </a:buClr>
              <a:buSzPts val="3900"/>
              <a:buFont typeface="Arial"/>
              <a:buNone/>
            </a:pPr>
            <a:endParaRPr sz="1800">
              <a:solidFill>
                <a:schemeClr val="dk1"/>
              </a:solidFill>
            </a:endParaRPr>
          </a:p>
        </p:txBody>
      </p:sp>
      <p:sp>
        <p:nvSpPr>
          <p:cNvPr id="148" name="Google Shape;148;p25"/>
          <p:cNvSpPr txBox="1"/>
          <p:nvPr/>
        </p:nvSpPr>
        <p:spPr>
          <a:xfrm>
            <a:off x="62325" y="912588"/>
            <a:ext cx="7764600" cy="4145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lnSpc>
                <a:spcPct val="100000"/>
              </a:lnSpc>
              <a:spcBef>
                <a:spcPts val="0"/>
              </a:spcBef>
              <a:spcAft>
                <a:spcPts val="0"/>
              </a:spcAft>
              <a:buClr>
                <a:schemeClr val="dk1"/>
              </a:buClr>
              <a:buSzPts val="1400"/>
              <a:buAutoNum type="arabicPeriod"/>
            </a:pPr>
            <a:r>
              <a:rPr lang="en-GB" b="1">
                <a:solidFill>
                  <a:schemeClr val="dk1"/>
                </a:solidFill>
              </a:rPr>
              <a:t>Pass a council motion setting out commitment </a:t>
            </a:r>
            <a:r>
              <a:rPr lang="en-GB">
                <a:solidFill>
                  <a:schemeClr val="dk1"/>
                </a:solidFill>
              </a:rPr>
              <a:t>to being a place of sanctuary</a:t>
            </a:r>
            <a:endParaRPr>
              <a:solidFill>
                <a:schemeClr val="dk1"/>
              </a:solidFill>
            </a:endParaRPr>
          </a:p>
          <a:p>
            <a:pPr marL="914400" lvl="1" indent="-317500" algn="l" rtl="0">
              <a:lnSpc>
                <a:spcPct val="100000"/>
              </a:lnSpc>
              <a:spcBef>
                <a:spcPts val="0"/>
              </a:spcBef>
              <a:spcAft>
                <a:spcPts val="0"/>
              </a:spcAft>
              <a:buClr>
                <a:srgbClr val="0000FF"/>
              </a:buClr>
              <a:buSzPts val="1400"/>
              <a:buAutoNum type="alphaLcPeriod"/>
            </a:pPr>
            <a:r>
              <a:rPr lang="en-GB" b="1">
                <a:solidFill>
                  <a:srgbClr val="0000FF"/>
                </a:solidFill>
                <a:highlight>
                  <a:srgbClr val="FFFF00"/>
                </a:highlight>
              </a:rPr>
              <a:t>Kingston set out a goal to become a City of Sanctuary at the December 2022 Full Council Meeting </a:t>
            </a:r>
            <a:r>
              <a:rPr lang="en-GB" b="1">
                <a:solidFill>
                  <a:srgbClr val="0000FF"/>
                </a:solidFill>
                <a:highlight>
                  <a:srgbClr val="FFFF00"/>
                </a:highlight>
                <a:uFill>
                  <a:noFill/>
                </a:uFill>
                <a:hlinkClick r:id="rId4">
                  <a:extLst>
                    <a:ext uri="{A12FA001-AC4F-418D-AE19-62706E023703}">
                      <ahyp:hlinkClr xmlns:ahyp="http://schemas.microsoft.com/office/drawing/2018/hyperlinkcolor" val="tx"/>
                    </a:ext>
                  </a:extLst>
                </a:hlinkClick>
              </a:rPr>
              <a:t>MOTION</a:t>
            </a:r>
            <a:endParaRPr b="1">
              <a:solidFill>
                <a:srgbClr val="0000FF"/>
              </a:solidFill>
              <a:highlight>
                <a:srgbClr val="FFFF00"/>
              </a:highlight>
            </a:endParaRPr>
          </a:p>
          <a:p>
            <a:pPr marL="457200" lvl="0" indent="-317500" algn="l" rtl="0">
              <a:lnSpc>
                <a:spcPct val="100000"/>
              </a:lnSpc>
              <a:spcBef>
                <a:spcPts val="1000"/>
              </a:spcBef>
              <a:spcAft>
                <a:spcPts val="0"/>
              </a:spcAft>
              <a:buSzPts val="1400"/>
              <a:buAutoNum type="arabicPeriod"/>
            </a:pPr>
            <a:r>
              <a:rPr lang="en-GB" b="1"/>
              <a:t>Join the City of Sanctuary Local Authority Network</a:t>
            </a:r>
            <a:r>
              <a:rPr lang="en-GB"/>
              <a:t> which includes a pledge to support the vision of City of Sanctuary and an endorsement of its charter</a:t>
            </a:r>
            <a:endParaRPr/>
          </a:p>
          <a:p>
            <a:pPr marL="914400" lvl="1" indent="-317500" algn="l" rtl="0">
              <a:lnSpc>
                <a:spcPct val="100000"/>
              </a:lnSpc>
              <a:spcBef>
                <a:spcPts val="0"/>
              </a:spcBef>
              <a:spcAft>
                <a:spcPts val="0"/>
              </a:spcAft>
              <a:buClr>
                <a:srgbClr val="0000FF"/>
              </a:buClr>
              <a:buSzPts val="1400"/>
              <a:buAutoNum type="alphaLcPeriod"/>
            </a:pPr>
            <a:r>
              <a:rPr lang="en-GB" b="1">
                <a:solidFill>
                  <a:srgbClr val="0000FF"/>
                </a:solidFill>
                <a:highlight>
                  <a:srgbClr val="FFFF00"/>
                </a:highlight>
              </a:rPr>
              <a:t>Formally joined the City of Sanctuary (CoS) Network in 2023 and began our journey to recognition as a Borough Council of Sanctuary </a:t>
            </a:r>
            <a:endParaRPr b="1">
              <a:solidFill>
                <a:srgbClr val="0000FF"/>
              </a:solidFill>
              <a:highlight>
                <a:srgbClr val="FFFF00"/>
              </a:highlight>
            </a:endParaRPr>
          </a:p>
          <a:p>
            <a:pPr marL="457200" lvl="0" indent="-317500" algn="l" rtl="0">
              <a:lnSpc>
                <a:spcPct val="100000"/>
              </a:lnSpc>
              <a:spcBef>
                <a:spcPts val="1000"/>
              </a:spcBef>
              <a:spcAft>
                <a:spcPts val="0"/>
              </a:spcAft>
              <a:buSzPts val="1400"/>
              <a:buAutoNum type="arabicPeriod"/>
            </a:pPr>
            <a:r>
              <a:rPr lang="en-GB" b="1"/>
              <a:t>Show evidence of the work with local network of groups </a:t>
            </a:r>
            <a:r>
              <a:rPr lang="en-GB" b="1">
                <a:solidFill>
                  <a:srgbClr val="0000FF"/>
                </a:solidFill>
              </a:rPr>
              <a:t>(receive the endorsement from those groups for the award application</a:t>
            </a:r>
            <a:r>
              <a:rPr lang="en-GB"/>
              <a:t>)</a:t>
            </a:r>
            <a:endParaRPr/>
          </a:p>
          <a:p>
            <a:pPr marL="457200" lvl="0" indent="-317500" algn="l" rtl="0">
              <a:lnSpc>
                <a:spcPct val="100000"/>
              </a:lnSpc>
              <a:spcBef>
                <a:spcPts val="1000"/>
              </a:spcBef>
              <a:spcAft>
                <a:spcPts val="0"/>
              </a:spcAft>
              <a:buSzPts val="1400"/>
              <a:buAutoNum type="arabicPeriod"/>
            </a:pPr>
            <a:r>
              <a:rPr lang="en-GB" b="1"/>
              <a:t>Commit to work with partners </a:t>
            </a:r>
            <a:r>
              <a:rPr lang="en-GB"/>
              <a:t>to identify national policy issues in order to make collective representations to government to encourage and enable change</a:t>
            </a:r>
            <a:endParaRPr/>
          </a:p>
          <a:p>
            <a:pPr marL="914400" lvl="1" indent="-317500" algn="l" rtl="0">
              <a:lnSpc>
                <a:spcPct val="100000"/>
              </a:lnSpc>
              <a:spcBef>
                <a:spcPts val="0"/>
              </a:spcBef>
              <a:spcAft>
                <a:spcPts val="0"/>
              </a:spcAft>
              <a:buClr>
                <a:srgbClr val="0000FF"/>
              </a:buClr>
              <a:buSzPts val="1400"/>
              <a:buAutoNum type="alphaLcPeriod"/>
            </a:pPr>
            <a:r>
              <a:rPr lang="en-GB" b="1">
                <a:solidFill>
                  <a:srgbClr val="0000FF"/>
                </a:solidFill>
              </a:rPr>
              <a:t>Channel through the Resettlement Board, London Councils, Greater London Authority</a:t>
            </a:r>
            <a:endParaRPr b="1">
              <a:solidFill>
                <a:srgbClr val="0000FF"/>
              </a:solidFill>
            </a:endParaRPr>
          </a:p>
          <a:p>
            <a:pPr marL="457200" lvl="0" indent="-317500" algn="l" rtl="0">
              <a:lnSpc>
                <a:spcPct val="100000"/>
              </a:lnSpc>
              <a:spcBef>
                <a:spcPts val="1000"/>
              </a:spcBef>
              <a:spcAft>
                <a:spcPts val="1000"/>
              </a:spcAft>
              <a:buSzPts val="1400"/>
              <a:buAutoNum type="arabicPeriod"/>
            </a:pPr>
            <a:r>
              <a:rPr lang="en-GB" b="1"/>
              <a:t>Produce a written policy/strategy</a:t>
            </a:r>
            <a:r>
              <a:rPr lang="en-GB"/>
              <a:t> (either an independent strategy or as part of a broader strategy e.g. equality, migration etc) which is publicly available and sets out commitment for at least three years </a:t>
            </a:r>
            <a:r>
              <a:rPr lang="en-GB" b="1">
                <a:solidFill>
                  <a:srgbClr val="0000FF"/>
                </a:solidFill>
              </a:rPr>
              <a:t>(Policy in progress)</a:t>
            </a:r>
            <a:endParaRPr sz="1500">
              <a:latin typeface="Calibri"/>
              <a:ea typeface="Calibri"/>
              <a:cs typeface="Calibri"/>
              <a:sym typeface="Calibri"/>
            </a:endParaRPr>
          </a:p>
        </p:txBody>
      </p:sp>
      <p:pic>
        <p:nvPicPr>
          <p:cNvPr id="149" name="Google Shape;149;p25"/>
          <p:cNvPicPr preferRelativeResize="0"/>
          <p:nvPr/>
        </p:nvPicPr>
        <p:blipFill>
          <a:blip r:embed="rId5">
            <a:alphaModFix/>
          </a:blip>
          <a:stretch>
            <a:fillRect/>
          </a:stretch>
        </p:blipFill>
        <p:spPr>
          <a:xfrm>
            <a:off x="7857423" y="51698"/>
            <a:ext cx="1183926" cy="1185301"/>
          </a:xfrm>
          <a:prstGeom prst="rect">
            <a:avLst/>
          </a:prstGeom>
          <a:noFill/>
          <a:ln>
            <a:noFill/>
          </a:ln>
        </p:spPr>
      </p:pic>
      <p:pic>
        <p:nvPicPr>
          <p:cNvPr id="150" name="Google Shape;150;p25"/>
          <p:cNvPicPr preferRelativeResize="0"/>
          <p:nvPr/>
        </p:nvPicPr>
        <p:blipFill>
          <a:blip r:embed="rId6">
            <a:alphaModFix/>
          </a:blip>
          <a:stretch>
            <a:fillRect/>
          </a:stretch>
        </p:blipFill>
        <p:spPr>
          <a:xfrm>
            <a:off x="8125338" y="1331000"/>
            <a:ext cx="880675" cy="765794"/>
          </a:xfrm>
          <a:prstGeom prst="rect">
            <a:avLst/>
          </a:prstGeom>
          <a:noFill/>
          <a:ln>
            <a:noFill/>
          </a:ln>
        </p:spPr>
      </p:pic>
      <p:pic>
        <p:nvPicPr>
          <p:cNvPr id="151" name="Google Shape;151;p25"/>
          <p:cNvPicPr preferRelativeResize="0"/>
          <p:nvPr/>
        </p:nvPicPr>
        <p:blipFill>
          <a:blip r:embed="rId7">
            <a:alphaModFix/>
          </a:blip>
          <a:stretch>
            <a:fillRect/>
          </a:stretch>
        </p:blipFill>
        <p:spPr>
          <a:xfrm>
            <a:off x="8162563" y="2145848"/>
            <a:ext cx="806250" cy="1527075"/>
          </a:xfrm>
          <a:prstGeom prst="rect">
            <a:avLst/>
          </a:prstGeom>
          <a:noFill/>
          <a:ln>
            <a:noFill/>
          </a:ln>
        </p:spPr>
      </p:pic>
      <p:pic>
        <p:nvPicPr>
          <p:cNvPr id="152" name="Google Shape;152;p25"/>
          <p:cNvPicPr preferRelativeResize="0"/>
          <p:nvPr/>
        </p:nvPicPr>
        <p:blipFill>
          <a:blip r:embed="rId8">
            <a:alphaModFix/>
          </a:blip>
          <a:stretch>
            <a:fillRect/>
          </a:stretch>
        </p:blipFill>
        <p:spPr>
          <a:xfrm>
            <a:off x="8162587" y="3721977"/>
            <a:ext cx="806250" cy="1336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p:nvPr/>
        </p:nvSpPr>
        <p:spPr>
          <a:xfrm>
            <a:off x="366600" y="155525"/>
            <a:ext cx="8076300" cy="611100"/>
          </a:xfrm>
          <a:prstGeom prst="rect">
            <a:avLst/>
          </a:prstGeom>
          <a:noFill/>
          <a:ln>
            <a:noFill/>
          </a:ln>
        </p:spPr>
        <p:txBody>
          <a:bodyPr spcFirstLastPara="1" wrap="square" lIns="91425" tIns="91425" rIns="91425" bIns="91425" anchor="t" anchorCtr="0">
            <a:noAutofit/>
          </a:bodyPr>
          <a:lstStyle/>
          <a:p>
            <a:pPr marL="0" lvl="0" indent="0" algn="l" rtl="0">
              <a:lnSpc>
                <a:spcPct val="121999"/>
              </a:lnSpc>
              <a:spcBef>
                <a:spcPts val="0"/>
              </a:spcBef>
              <a:spcAft>
                <a:spcPts val="0"/>
              </a:spcAft>
              <a:buClr>
                <a:schemeClr val="dk1"/>
              </a:buClr>
              <a:buSzPts val="3900"/>
              <a:buFont typeface="Arial"/>
              <a:buNone/>
            </a:pPr>
            <a:r>
              <a:rPr lang="en-GB" sz="1800">
                <a:solidFill>
                  <a:srgbClr val="0E5F7B"/>
                </a:solidFill>
                <a:latin typeface="Bree Serif"/>
                <a:ea typeface="Bree Serif"/>
                <a:cs typeface="Bree Serif"/>
                <a:sym typeface="Bree Serif"/>
              </a:rPr>
              <a:t>SPECIFIC  STEPS towards the Council of Sanctuary Awards </a:t>
            </a:r>
            <a:r>
              <a:rPr lang="en-GB" sz="1800" u="sng">
                <a:solidFill>
                  <a:srgbClr val="0E5F7B"/>
                </a:solidFill>
                <a:latin typeface="Bree Serif"/>
                <a:ea typeface="Bree Serif"/>
                <a:cs typeface="Bree Serif"/>
                <a:sym typeface="Bree Serif"/>
                <a:hlinkClick r:id="rId3">
                  <a:extLst>
                    <a:ext uri="{A12FA001-AC4F-418D-AE19-62706E023703}">
                      <ahyp:hlinkClr xmlns:ahyp="http://schemas.microsoft.com/office/drawing/2018/hyperlinkcolor" val="tx"/>
                    </a:ext>
                  </a:extLst>
                </a:hlinkClick>
              </a:rPr>
              <a:t>Criteria</a:t>
            </a:r>
            <a:endParaRPr sz="1800">
              <a:solidFill>
                <a:schemeClr val="dk1"/>
              </a:solidFill>
            </a:endParaRPr>
          </a:p>
        </p:txBody>
      </p:sp>
      <p:sp>
        <p:nvSpPr>
          <p:cNvPr id="158" name="Google Shape;158;p26"/>
          <p:cNvSpPr txBox="1"/>
          <p:nvPr/>
        </p:nvSpPr>
        <p:spPr>
          <a:xfrm>
            <a:off x="666550" y="611000"/>
            <a:ext cx="7909800" cy="3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chemeClr val="dk1"/>
                </a:solidFill>
              </a:rPr>
              <a:t>T</a:t>
            </a:r>
            <a:r>
              <a:rPr lang="en-GB" sz="1600">
                <a:solidFill>
                  <a:schemeClr val="dk1"/>
                </a:solidFill>
              </a:rPr>
              <a:t>he ‘Learn, Embed and Share’ criteria: Provide evidence of meeting each of the criteria </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SzPts val="1600"/>
              <a:buAutoNum type="arabicPeriod"/>
            </a:pPr>
            <a:r>
              <a:rPr lang="en-GB" sz="1600" b="1"/>
              <a:t>Learn: </a:t>
            </a:r>
            <a:endParaRPr sz="1600" b="1"/>
          </a:p>
          <a:p>
            <a:pPr marL="914400" lvl="1" indent="-330200" algn="l" rtl="0">
              <a:spcBef>
                <a:spcPts val="0"/>
              </a:spcBef>
              <a:spcAft>
                <a:spcPts val="0"/>
              </a:spcAft>
              <a:buSzPts val="1600"/>
              <a:buChar char="○"/>
            </a:pPr>
            <a:r>
              <a:rPr lang="en-GB" sz="1600"/>
              <a:t>find out what it means to be seeking sanctuary; and be actively involved in awareness raising.</a:t>
            </a:r>
            <a:endParaRPr sz="1600"/>
          </a:p>
          <a:p>
            <a:pPr marL="457200" lvl="0" indent="-330200" algn="l" rtl="0">
              <a:spcBef>
                <a:spcPts val="0"/>
              </a:spcBef>
              <a:spcAft>
                <a:spcPts val="0"/>
              </a:spcAft>
              <a:buSzPts val="1600"/>
              <a:buAutoNum type="arabicPeriod"/>
            </a:pPr>
            <a:r>
              <a:rPr lang="en-GB" sz="1600" b="1"/>
              <a:t>Embed: </a:t>
            </a:r>
            <a:endParaRPr sz="1600" b="1"/>
          </a:p>
          <a:p>
            <a:pPr marL="914400" lvl="1" indent="-330200" algn="l" rtl="0">
              <a:spcBef>
                <a:spcPts val="0"/>
              </a:spcBef>
              <a:spcAft>
                <a:spcPts val="0"/>
              </a:spcAft>
              <a:buSzPts val="1600"/>
              <a:buChar char="○"/>
            </a:pPr>
            <a:r>
              <a:rPr lang="en-GB" sz="1600"/>
              <a:t>take positive action to make welcome and inclusion part of the values of your organisation or community, to support people who are seeking asylum and people who are refugees, and to include them in your activities.</a:t>
            </a:r>
            <a:endParaRPr sz="1600"/>
          </a:p>
          <a:p>
            <a:pPr marL="457200" lvl="0" indent="-330200" algn="l" rtl="0">
              <a:spcBef>
                <a:spcPts val="0"/>
              </a:spcBef>
              <a:spcAft>
                <a:spcPts val="0"/>
              </a:spcAft>
              <a:buSzPts val="1600"/>
              <a:buAutoNum type="arabicPeriod"/>
            </a:pPr>
            <a:r>
              <a:rPr lang="en-GB" sz="1600" b="1"/>
              <a:t>Share</a:t>
            </a:r>
            <a:endParaRPr sz="1600" b="1"/>
          </a:p>
          <a:p>
            <a:pPr marL="914400" lvl="1" indent="-330200" algn="l" rtl="0">
              <a:spcBef>
                <a:spcPts val="0"/>
              </a:spcBef>
              <a:spcAft>
                <a:spcPts val="0"/>
              </a:spcAft>
              <a:buSzPts val="1600"/>
              <a:buChar char="○"/>
            </a:pPr>
            <a:r>
              <a:rPr lang="en-GB" sz="1600"/>
              <a:t>Share your vision and achievements: let others know about the positive contribution of people seeking sanctuary make to our society and the benefits of a welcoming culture to everyone.</a:t>
            </a:r>
            <a:endParaRPr sz="1600"/>
          </a:p>
          <a:p>
            <a:pPr marL="914400" lvl="0" indent="0" algn="l" rtl="0">
              <a:spcBef>
                <a:spcPts val="0"/>
              </a:spcBef>
              <a:spcAft>
                <a:spcPts val="0"/>
              </a:spcAft>
              <a:buNone/>
            </a:pPr>
            <a:endParaRPr sz="1600"/>
          </a:p>
          <a:p>
            <a:pPr marL="0" lvl="0" indent="0" algn="l" rtl="0">
              <a:spcBef>
                <a:spcPts val="0"/>
              </a:spcBef>
              <a:spcAft>
                <a:spcPts val="0"/>
              </a:spcAft>
              <a:buClr>
                <a:schemeClr val="dk1"/>
              </a:buClr>
              <a:buSzPts val="1100"/>
              <a:buFont typeface="Arial"/>
              <a:buNone/>
            </a:pPr>
            <a:r>
              <a:rPr lang="en-GB" sz="1600"/>
              <a:t>The process is underpinned by CoS values and broader principles, as outlined in the </a:t>
            </a:r>
            <a:r>
              <a:rPr lang="en-GB" sz="1600" u="sng">
                <a:solidFill>
                  <a:schemeClr val="hlink"/>
                </a:solidFill>
                <a:hlinkClick r:id="rId4"/>
              </a:rPr>
              <a:t>City of Sanctuary Charter.</a:t>
            </a:r>
            <a:endParaRPr sz="1600"/>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p:nvPr/>
        </p:nvSpPr>
        <p:spPr>
          <a:xfrm>
            <a:off x="225825" y="48600"/>
            <a:ext cx="8076300" cy="10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0000FF"/>
                </a:solidFill>
              </a:rPr>
              <a:t>Learn criteria : </a:t>
            </a:r>
            <a:r>
              <a:rPr lang="en-GB" sz="1500">
                <a:solidFill>
                  <a:srgbClr val="0000FF"/>
                </a:solidFill>
              </a:rPr>
              <a:t>find out what it means to be seeking sanctuary; and be actively </a:t>
            </a:r>
            <a:endParaRPr sz="1500">
              <a:solidFill>
                <a:srgbClr val="0000FF"/>
              </a:solidFill>
            </a:endParaRPr>
          </a:p>
          <a:p>
            <a:pPr marL="0" lvl="0" indent="0" algn="l" rtl="0">
              <a:spcBef>
                <a:spcPts val="0"/>
              </a:spcBef>
              <a:spcAft>
                <a:spcPts val="0"/>
              </a:spcAft>
              <a:buNone/>
            </a:pPr>
            <a:r>
              <a:rPr lang="en-GB" sz="1500">
                <a:solidFill>
                  <a:srgbClr val="0000FF"/>
                </a:solidFill>
              </a:rPr>
              <a:t>involved in awareness raising.</a:t>
            </a:r>
            <a:endParaRPr sz="1500">
              <a:solidFill>
                <a:srgbClr val="0000FF"/>
              </a:solidFill>
            </a:endParaRPr>
          </a:p>
          <a:p>
            <a:pPr marL="0" lvl="0" indent="0" algn="l" rtl="0">
              <a:spcBef>
                <a:spcPts val="0"/>
              </a:spcBef>
              <a:spcAft>
                <a:spcPts val="0"/>
              </a:spcAft>
              <a:buClr>
                <a:schemeClr val="dk1"/>
              </a:buClr>
              <a:buSzPts val="1100"/>
              <a:buFont typeface="Arial"/>
              <a:buNone/>
            </a:pPr>
            <a:r>
              <a:rPr lang="en-GB" sz="1500" b="1">
                <a:solidFill>
                  <a:schemeClr val="dk1"/>
                </a:solidFill>
                <a:highlight>
                  <a:schemeClr val="lt1"/>
                </a:highlight>
              </a:rPr>
              <a:t>Working with front line practitioners to understand barriers and </a:t>
            </a:r>
            <a:endParaRPr sz="1500"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GB" sz="1500" b="1">
                <a:solidFill>
                  <a:schemeClr val="dk1"/>
                </a:solidFill>
                <a:highlight>
                  <a:schemeClr val="lt1"/>
                </a:highlight>
              </a:rPr>
              <a:t>Issues faced by their clients</a:t>
            </a:r>
            <a:endParaRPr sz="1500"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600" b="1">
              <a:solidFill>
                <a:schemeClr val="dk1"/>
              </a:solidFill>
              <a:highlight>
                <a:srgbClr val="00FF00"/>
              </a:highlight>
            </a:endParaRPr>
          </a:p>
        </p:txBody>
      </p:sp>
      <p:sp>
        <p:nvSpPr>
          <p:cNvPr id="164" name="Google Shape;164;p27"/>
          <p:cNvSpPr txBox="1"/>
          <p:nvPr/>
        </p:nvSpPr>
        <p:spPr>
          <a:xfrm>
            <a:off x="225825" y="1141325"/>
            <a:ext cx="7366800" cy="37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1"/>
                </a:solidFill>
              </a:rPr>
              <a:t>Employment and Volunteering sub group:</a:t>
            </a:r>
            <a:endParaRPr sz="1200" b="1">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Partners: RAK, Migrant Advocacy Service, Groundwork, Adult Education, DWP, Kingston Hospital and RBK Skills &amp; Employment Coordinator. </a:t>
            </a:r>
            <a:r>
              <a:rPr lang="en-GB" sz="1200" b="1">
                <a:solidFill>
                  <a:schemeClr val="dk1"/>
                </a:solidFill>
                <a:highlight>
                  <a:srgbClr val="00FF00"/>
                </a:highlight>
              </a:rPr>
              <a:t>Working with front line practitioners to understand barriers and Issues faced by their clients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Delivered 4 Fairs with 1110 residents attending with over 265+ confirmed job outcomes - many migrants have attended because RBK arranged interpreters and have supported employers to engage directly with migrants. Delivered a Hong Kong Business Fair Sat 14th Oct which had 115 attend.(Cameron King/RBK)</a:t>
            </a:r>
            <a:endParaRPr sz="1200">
              <a:solidFill>
                <a:schemeClr val="dk1"/>
              </a:solidFill>
            </a:endParaRPr>
          </a:p>
          <a:p>
            <a:pPr marL="0" lvl="0" indent="0" algn="l" rtl="0">
              <a:spcBef>
                <a:spcPts val="0"/>
              </a:spcBef>
              <a:spcAft>
                <a:spcPts val="0"/>
              </a:spcAft>
              <a:buNone/>
            </a:pPr>
            <a:r>
              <a:rPr lang="en-GB" sz="1200" b="1">
                <a:solidFill>
                  <a:srgbClr val="222222"/>
                </a:solidFill>
              </a:rPr>
              <a:t>BAME Mental Health Partnership</a:t>
            </a:r>
            <a:endParaRPr sz="1200" b="1">
              <a:solidFill>
                <a:srgbClr val="222222"/>
              </a:solidFill>
            </a:endParaRPr>
          </a:p>
          <a:p>
            <a:pPr marL="457200" lvl="0" indent="0" algn="l" rtl="0">
              <a:spcBef>
                <a:spcPts val="0"/>
              </a:spcBef>
              <a:spcAft>
                <a:spcPts val="0"/>
              </a:spcAft>
              <a:buNone/>
            </a:pPr>
            <a:r>
              <a:rPr lang="en-GB" sz="1200">
                <a:solidFill>
                  <a:srgbClr val="222222"/>
                </a:solidFill>
              </a:rPr>
              <a:t>Partners: ICope, Refugee Action Kingston, Islamic Resource Centre, Learn English at Home, Nanoom (Korean) Tamil Centre, KAE, Milaap, Kingston Chinese Association, Connect North Korea. Translations of resources, volunteers undertaking Mental Health First Aid Training</a:t>
            </a:r>
            <a:endParaRPr sz="1200">
              <a:solidFill>
                <a:schemeClr val="dk1"/>
              </a:solidFill>
            </a:endParaRPr>
          </a:p>
          <a:p>
            <a:pPr marL="0" lvl="0" indent="0" algn="l" rtl="0">
              <a:spcBef>
                <a:spcPts val="0"/>
              </a:spcBef>
              <a:spcAft>
                <a:spcPts val="0"/>
              </a:spcAft>
              <a:buNone/>
            </a:pPr>
            <a:r>
              <a:rPr lang="en-GB" sz="1200" b="1">
                <a:solidFill>
                  <a:schemeClr val="dk1"/>
                </a:solidFill>
              </a:rPr>
              <a:t>ESOL &amp; Communication</a:t>
            </a:r>
            <a:endParaRPr sz="1200" b="1">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Set up an ESOL &amp; Communication (running since 2010 )group to work in a strategic (consisting of statutory and non statutory ESOL providers) and coordinated to bring about best outcomes for refugees. VCOs feed in clients feedback</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Developed an ESOL &amp; Communication Leaflet for clients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Bid to Children and Young People Fund (DLHUC) to support children, parents and teachers navigate education system</a:t>
            </a:r>
            <a:endParaRPr sz="1200">
              <a:solidFill>
                <a:schemeClr val="dk1"/>
              </a:solidFill>
            </a:endParaRPr>
          </a:p>
          <a:p>
            <a:pPr marL="0" lvl="0" indent="0" algn="l" rtl="0">
              <a:spcBef>
                <a:spcPts val="0"/>
              </a:spcBef>
              <a:spcAft>
                <a:spcPts val="0"/>
              </a:spcAft>
              <a:buNone/>
            </a:pPr>
            <a:r>
              <a:rPr lang="en-GB" sz="1200" b="1">
                <a:solidFill>
                  <a:schemeClr val="dk1"/>
                </a:solidFill>
                <a:highlight>
                  <a:srgbClr val="00FFFF"/>
                </a:highlight>
              </a:rPr>
              <a:t>Next steps</a:t>
            </a:r>
            <a:endParaRPr sz="1200" b="1">
              <a:solidFill>
                <a:schemeClr val="dk1"/>
              </a:solidFill>
              <a:highlight>
                <a:srgbClr val="00FFFF"/>
              </a:highlight>
            </a:endParaRPr>
          </a:p>
          <a:p>
            <a:pPr marL="457200" lvl="0" indent="-304800" algn="l" rtl="0">
              <a:spcBef>
                <a:spcPts val="0"/>
              </a:spcBef>
              <a:spcAft>
                <a:spcPts val="0"/>
              </a:spcAft>
              <a:buClr>
                <a:schemeClr val="dk1"/>
              </a:buClr>
              <a:buSzPts val="1200"/>
              <a:buChar char="●"/>
            </a:pPr>
            <a:r>
              <a:rPr lang="en-GB" sz="1200" b="1">
                <a:solidFill>
                  <a:schemeClr val="dk1"/>
                </a:solidFill>
                <a:highlight>
                  <a:srgbClr val="00FFFF"/>
                </a:highlight>
              </a:rPr>
              <a:t>Invite individuals with lived experiences on these groups (voices are heard)</a:t>
            </a:r>
            <a:endParaRPr sz="1200" b="1">
              <a:solidFill>
                <a:schemeClr val="dk1"/>
              </a:solidFill>
              <a:highlight>
                <a:srgbClr val="00FFFF"/>
              </a:highlight>
            </a:endParaRPr>
          </a:p>
          <a:p>
            <a:pPr marL="457200" lvl="0" indent="-304800" algn="l" rtl="0">
              <a:spcBef>
                <a:spcPts val="0"/>
              </a:spcBef>
              <a:spcAft>
                <a:spcPts val="0"/>
              </a:spcAft>
              <a:buClr>
                <a:schemeClr val="dk1"/>
              </a:buClr>
              <a:buSzPts val="1200"/>
              <a:buChar char="●"/>
            </a:pPr>
            <a:r>
              <a:rPr lang="en-GB" sz="1200" b="1">
                <a:solidFill>
                  <a:schemeClr val="dk1"/>
                </a:solidFill>
                <a:highlight>
                  <a:srgbClr val="00FFFF"/>
                </a:highlight>
              </a:rPr>
              <a:t>Develop training on refugee and asylum on our learning portal for staff</a:t>
            </a:r>
            <a:endParaRPr sz="1200" b="1">
              <a:solidFill>
                <a:schemeClr val="dk1"/>
              </a:solidFill>
              <a:highlight>
                <a:srgbClr val="00FFFF"/>
              </a:highlight>
            </a:endParaRPr>
          </a:p>
          <a:p>
            <a:pPr marL="457200" lvl="0" indent="0" algn="l" rtl="0">
              <a:spcBef>
                <a:spcPts val="0"/>
              </a:spcBef>
              <a:spcAft>
                <a:spcPts val="0"/>
              </a:spcAft>
              <a:buNone/>
            </a:pPr>
            <a:endParaRPr sz="1600" b="1"/>
          </a:p>
        </p:txBody>
      </p:sp>
      <p:sp>
        <p:nvSpPr>
          <p:cNvPr id="165" name="Google Shape;165;p27"/>
          <p:cNvSpPr txBox="1"/>
          <p:nvPr/>
        </p:nvSpPr>
        <p:spPr>
          <a:xfrm>
            <a:off x="7592625" y="48600"/>
            <a:ext cx="1540500" cy="15474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000" b="1">
                <a:solidFill>
                  <a:schemeClr val="dk1"/>
                </a:solidFill>
              </a:rPr>
              <a:t>Criterion 1</a:t>
            </a:r>
            <a:r>
              <a:rPr lang="en-GB" sz="1000">
                <a:solidFill>
                  <a:schemeClr val="dk1"/>
                </a:solidFill>
              </a:rPr>
              <a:t>: Awareness raising opportunities are provided, and opportunities for discussion around the theme of welcome and sanctuary are facilitated</a:t>
            </a:r>
            <a:r>
              <a:rPr lang="en-GB" sz="1200">
                <a:solidFill>
                  <a:schemeClr val="dk1"/>
                </a:solidFill>
              </a:rPr>
              <a:t>.</a:t>
            </a:r>
            <a:endParaRPr sz="1700">
              <a:solidFill>
                <a:schemeClr val="dk1"/>
              </a:solidFill>
              <a:latin typeface="Calibri"/>
              <a:ea typeface="Calibri"/>
              <a:cs typeface="Calibri"/>
              <a:sym typeface="Calibri"/>
            </a:endParaRPr>
          </a:p>
        </p:txBody>
      </p:sp>
      <p:sp>
        <p:nvSpPr>
          <p:cNvPr id="166" name="Google Shape;166;p27"/>
          <p:cNvSpPr txBox="1"/>
          <p:nvPr/>
        </p:nvSpPr>
        <p:spPr>
          <a:xfrm>
            <a:off x="7816400" y="1753013"/>
            <a:ext cx="1323300" cy="1851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100" b="1">
                <a:solidFill>
                  <a:schemeClr val="dk1"/>
                </a:solidFill>
              </a:rPr>
              <a:t>Criterion 2</a:t>
            </a:r>
            <a:r>
              <a:rPr lang="en-GB" sz="1100">
                <a:solidFill>
                  <a:schemeClr val="dk1"/>
                </a:solidFill>
              </a:rPr>
              <a:t>: refugee/asylum/migration awareness raising is included into everyday business of the local authority e.g. staff induction/training. </a:t>
            </a:r>
            <a:endParaRPr sz="1100">
              <a:solidFill>
                <a:schemeClr val="dk1"/>
              </a:solidFill>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67" name="Google Shape;167;p27"/>
          <p:cNvSpPr txBox="1"/>
          <p:nvPr/>
        </p:nvSpPr>
        <p:spPr>
          <a:xfrm>
            <a:off x="7816400" y="3761625"/>
            <a:ext cx="1323300" cy="15474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en-GB" sz="1100" b="1">
                <a:solidFill>
                  <a:schemeClr val="dk1"/>
                </a:solidFill>
              </a:rPr>
              <a:t>Criterion 3</a:t>
            </a:r>
            <a:r>
              <a:rPr lang="en-GB" sz="1100">
                <a:solidFill>
                  <a:schemeClr val="dk1"/>
                </a:solidFill>
              </a:rPr>
              <a:t>: Commitment to supporting the voices of people seeking sanctuary to be heard</a:t>
            </a:r>
            <a:endParaRPr sz="1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8"/>
          <p:cNvPicPr preferRelativeResize="0"/>
          <p:nvPr/>
        </p:nvPicPr>
        <p:blipFill>
          <a:blip r:embed="rId3">
            <a:alphaModFix/>
          </a:blip>
          <a:stretch>
            <a:fillRect/>
          </a:stretch>
        </p:blipFill>
        <p:spPr>
          <a:xfrm>
            <a:off x="152400" y="152400"/>
            <a:ext cx="2312625" cy="3256651"/>
          </a:xfrm>
          <a:prstGeom prst="rect">
            <a:avLst/>
          </a:prstGeom>
          <a:noFill/>
          <a:ln>
            <a:noFill/>
          </a:ln>
        </p:spPr>
      </p:pic>
      <p:sp>
        <p:nvSpPr>
          <p:cNvPr id="173" name="Google Shape;173;p28"/>
          <p:cNvSpPr/>
          <p:nvPr/>
        </p:nvSpPr>
        <p:spPr>
          <a:xfrm>
            <a:off x="2728213" y="631125"/>
            <a:ext cx="3573300" cy="17217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chemeClr val="dk1"/>
                </a:solidFill>
                <a:highlight>
                  <a:srgbClr val="FFFFFF"/>
                </a:highlight>
              </a:rPr>
              <a:t>P</a:t>
            </a:r>
            <a:r>
              <a:rPr lang="en-GB" sz="800">
                <a:solidFill>
                  <a:schemeClr val="dk1"/>
                </a:solidFill>
                <a:highlight>
                  <a:srgbClr val="FFFFFF"/>
                </a:highlight>
              </a:rPr>
              <a:t>rovision of a RBK staff led sports day in the summer for refugees and their families allowed staff to meet and hear from refugee families and were present when the support of extra food and clothing support was provided by the charity RAK. This allowed us to learn about the families in Kingston who were seeking sanctuary, what was important to them and  how they manage with integration into the borough. </a:t>
            </a:r>
            <a:endParaRPr sz="800">
              <a:solidFill>
                <a:schemeClr val="dk1"/>
              </a:solidFill>
              <a:highlight>
                <a:srgbClr val="FFFFFF"/>
              </a:highlight>
            </a:endParaRPr>
          </a:p>
          <a:p>
            <a:pPr marL="0" lvl="0" indent="0" algn="ctr" rtl="0">
              <a:spcBef>
                <a:spcPts val="0"/>
              </a:spcBef>
              <a:spcAft>
                <a:spcPts val="0"/>
              </a:spcAft>
              <a:buNone/>
            </a:pPr>
            <a:endParaRPr sz="800">
              <a:solidFill>
                <a:schemeClr val="dk1"/>
              </a:solidFill>
              <a:highlight>
                <a:srgbClr val="FFFFFF"/>
              </a:highlight>
            </a:endParaRPr>
          </a:p>
          <a:p>
            <a:pPr marL="0" lvl="0" indent="0" algn="ctr" rtl="0">
              <a:spcBef>
                <a:spcPts val="0"/>
              </a:spcBef>
              <a:spcAft>
                <a:spcPts val="0"/>
              </a:spcAft>
              <a:buNone/>
            </a:pPr>
            <a:r>
              <a:rPr lang="en-GB" sz="800">
                <a:solidFill>
                  <a:schemeClr val="dk1"/>
                </a:solidFill>
                <a:highlight>
                  <a:srgbClr val="FFFFFF"/>
                </a:highlight>
              </a:rPr>
              <a:t>Working with Refugee Action Kingston we have learned that many seeking sanctuary are not financially secure and so access to activities that may improve health and wellbeing are not always available to them. There are also language barriers for some seeking sanctuary and the inclusion of translation specialists being available at RBK is helpful when delivering services.</a:t>
            </a:r>
            <a:endParaRPr sz="1200">
              <a:latin typeface="Calibri"/>
              <a:ea typeface="Calibri"/>
              <a:cs typeface="Calibri"/>
              <a:sym typeface="Calibri"/>
            </a:endParaRPr>
          </a:p>
        </p:txBody>
      </p:sp>
      <p:pic>
        <p:nvPicPr>
          <p:cNvPr id="174" name="Google Shape;174;p28"/>
          <p:cNvPicPr preferRelativeResize="0"/>
          <p:nvPr/>
        </p:nvPicPr>
        <p:blipFill>
          <a:blip r:embed="rId4">
            <a:alphaModFix/>
          </a:blip>
          <a:stretch>
            <a:fillRect/>
          </a:stretch>
        </p:blipFill>
        <p:spPr>
          <a:xfrm>
            <a:off x="3229049" y="2571750"/>
            <a:ext cx="2571626" cy="2546875"/>
          </a:xfrm>
          <a:prstGeom prst="rect">
            <a:avLst/>
          </a:prstGeom>
          <a:noFill/>
          <a:ln>
            <a:noFill/>
          </a:ln>
        </p:spPr>
      </p:pic>
      <p:sp>
        <p:nvSpPr>
          <p:cNvPr id="175" name="Google Shape;175;p28"/>
          <p:cNvSpPr txBox="1"/>
          <p:nvPr/>
        </p:nvSpPr>
        <p:spPr>
          <a:xfrm>
            <a:off x="3109925" y="152400"/>
            <a:ext cx="3811500" cy="2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a:solidFill>
                  <a:schemeClr val="dk1"/>
                </a:solidFill>
                <a:latin typeface="Calibri"/>
                <a:ea typeface="Calibri"/>
                <a:cs typeface="Calibri"/>
                <a:sym typeface="Calibri"/>
              </a:rPr>
              <a:t>Refugee Sports day with RBK</a:t>
            </a:r>
            <a:endParaRPr sz="1600">
              <a:solidFill>
                <a:schemeClr val="dk1"/>
              </a:solidFill>
              <a:latin typeface="Calibri"/>
              <a:ea typeface="Calibri"/>
              <a:cs typeface="Calibri"/>
              <a:sym typeface="Calibri"/>
            </a:endParaRPr>
          </a:p>
        </p:txBody>
      </p:sp>
      <p:pic>
        <p:nvPicPr>
          <p:cNvPr id="176" name="Google Shape;176;p28"/>
          <p:cNvPicPr preferRelativeResize="0"/>
          <p:nvPr/>
        </p:nvPicPr>
        <p:blipFill>
          <a:blip r:embed="rId5">
            <a:alphaModFix/>
          </a:blip>
          <a:stretch>
            <a:fillRect/>
          </a:stretch>
        </p:blipFill>
        <p:spPr>
          <a:xfrm>
            <a:off x="6461200" y="412200"/>
            <a:ext cx="2571625" cy="3604861"/>
          </a:xfrm>
          <a:prstGeom prst="rect">
            <a:avLst/>
          </a:prstGeom>
          <a:noFill/>
          <a:ln>
            <a:noFill/>
          </a:ln>
        </p:spPr>
      </p:pic>
      <p:pic>
        <p:nvPicPr>
          <p:cNvPr id="177" name="Google Shape;177;p28"/>
          <p:cNvPicPr preferRelativeResize="0"/>
          <p:nvPr/>
        </p:nvPicPr>
        <p:blipFill>
          <a:blip r:embed="rId6">
            <a:alphaModFix/>
          </a:blip>
          <a:stretch>
            <a:fillRect/>
          </a:stretch>
        </p:blipFill>
        <p:spPr>
          <a:xfrm>
            <a:off x="876964" y="2264225"/>
            <a:ext cx="1993807" cy="2854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p:nvPr/>
        </p:nvSpPr>
        <p:spPr>
          <a:xfrm>
            <a:off x="142925" y="90975"/>
            <a:ext cx="80346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0000FF"/>
                </a:solidFill>
              </a:rPr>
              <a:t>Embed Criteria</a:t>
            </a:r>
            <a:endParaRPr sz="1600" b="1">
              <a:solidFill>
                <a:srgbClr val="0000FF"/>
              </a:solidFill>
            </a:endParaRPr>
          </a:p>
          <a:p>
            <a:pPr marL="0" lvl="0" indent="0" algn="l" rtl="0">
              <a:spcBef>
                <a:spcPts val="0"/>
              </a:spcBef>
              <a:spcAft>
                <a:spcPts val="0"/>
              </a:spcAft>
              <a:buNone/>
            </a:pPr>
            <a:r>
              <a:rPr lang="en-GB" sz="1600">
                <a:solidFill>
                  <a:srgbClr val="0000FF"/>
                </a:solidFill>
              </a:rPr>
              <a:t>take positive action to make welcome and inclusion part of the values of your organisation or community, to support people who are seeking asylum and people </a:t>
            </a:r>
            <a:endParaRPr sz="1600">
              <a:solidFill>
                <a:srgbClr val="0000FF"/>
              </a:solidFill>
            </a:endParaRPr>
          </a:p>
          <a:p>
            <a:pPr marL="0" lvl="0" indent="0" algn="l" rtl="0">
              <a:spcBef>
                <a:spcPts val="0"/>
              </a:spcBef>
              <a:spcAft>
                <a:spcPts val="0"/>
              </a:spcAft>
              <a:buNone/>
            </a:pPr>
            <a:r>
              <a:rPr lang="en-GB" sz="1600">
                <a:solidFill>
                  <a:srgbClr val="0000FF"/>
                </a:solidFill>
              </a:rPr>
              <a:t>who are refugees, and to include them in your activities</a:t>
            </a:r>
            <a:endParaRPr sz="1600">
              <a:solidFill>
                <a:srgbClr val="0000FF"/>
              </a:solidFill>
              <a:latin typeface="Calibri"/>
              <a:ea typeface="Calibri"/>
              <a:cs typeface="Calibri"/>
              <a:sym typeface="Calibri"/>
            </a:endParaRPr>
          </a:p>
        </p:txBody>
      </p:sp>
      <p:sp>
        <p:nvSpPr>
          <p:cNvPr id="183" name="Google Shape;183;p29"/>
          <p:cNvSpPr txBox="1"/>
          <p:nvPr/>
        </p:nvSpPr>
        <p:spPr>
          <a:xfrm>
            <a:off x="77975" y="1303725"/>
            <a:ext cx="7839900" cy="3443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GB" sz="1600" b="1">
                <a:solidFill>
                  <a:schemeClr val="dk1"/>
                </a:solidFill>
                <a:highlight>
                  <a:srgbClr val="FFFFFF"/>
                </a:highlight>
              </a:rPr>
              <a:t>Volunteering contract is focusing on supporting refugees as a priority cohort in 2023/24</a:t>
            </a:r>
            <a:r>
              <a:rPr lang="en-GB" sz="1600">
                <a:solidFill>
                  <a:schemeClr val="dk1"/>
                </a:solidFill>
                <a:highlight>
                  <a:srgbClr val="FFFFFF"/>
                </a:highlight>
              </a:rPr>
              <a:t> - Refugees are a priority group within the EQIA process so should be specifically considered</a:t>
            </a:r>
            <a:endParaRPr sz="1600">
              <a:solidFill>
                <a:schemeClr val="dk1"/>
              </a:solidFill>
              <a:highlight>
                <a:srgbClr val="FFFFFF"/>
              </a:highlight>
            </a:endParaRPr>
          </a:p>
          <a:p>
            <a:pPr marL="457200" lvl="0" indent="-330200" algn="l" rtl="0">
              <a:spcBef>
                <a:spcPts val="0"/>
              </a:spcBef>
              <a:spcAft>
                <a:spcPts val="0"/>
              </a:spcAft>
              <a:buClr>
                <a:schemeClr val="dk1"/>
              </a:buClr>
              <a:buSzPts val="1600"/>
              <a:buChar char="●"/>
            </a:pPr>
            <a:r>
              <a:rPr lang="en-GB" sz="1600" b="1">
                <a:solidFill>
                  <a:schemeClr val="dk1"/>
                </a:solidFill>
                <a:highlight>
                  <a:srgbClr val="FFFFFF"/>
                </a:highlight>
              </a:rPr>
              <a:t>Targeted corporate commissioned services</a:t>
            </a:r>
            <a:r>
              <a:rPr lang="en-GB" sz="1600">
                <a:solidFill>
                  <a:schemeClr val="dk1"/>
                </a:solidFill>
                <a:highlight>
                  <a:srgbClr val="FFFFFF"/>
                </a:highlight>
              </a:rPr>
              <a:t> for refugees, vulnerable migrants and ESOL learners </a:t>
            </a:r>
            <a:endParaRPr sz="1600">
              <a:solidFill>
                <a:schemeClr val="dk1"/>
              </a:solidFill>
              <a:highlight>
                <a:srgbClr val="FFFFFF"/>
              </a:highlight>
            </a:endParaRPr>
          </a:p>
          <a:p>
            <a:pPr marL="457200" lvl="0" indent="-330200" algn="l" rtl="0">
              <a:spcBef>
                <a:spcPts val="0"/>
              </a:spcBef>
              <a:spcAft>
                <a:spcPts val="0"/>
              </a:spcAft>
              <a:buClr>
                <a:schemeClr val="dk1"/>
              </a:buClr>
              <a:buSzPts val="1600"/>
              <a:buChar char="●"/>
            </a:pPr>
            <a:r>
              <a:rPr lang="en-GB" sz="1600">
                <a:solidFill>
                  <a:schemeClr val="dk1"/>
                </a:solidFill>
                <a:highlight>
                  <a:srgbClr val="FFFFFF"/>
                </a:highlight>
              </a:rPr>
              <a:t>Launch of the Council’s </a:t>
            </a:r>
            <a:r>
              <a:rPr lang="en-GB" sz="1600" b="1">
                <a:solidFill>
                  <a:schemeClr val="dk1"/>
                </a:solidFill>
                <a:highlight>
                  <a:srgbClr val="FFFFFF"/>
                </a:highlight>
              </a:rPr>
              <a:t>Resettlement Board</a:t>
            </a:r>
            <a:r>
              <a:rPr lang="en-GB" sz="1600">
                <a:solidFill>
                  <a:schemeClr val="dk1"/>
                </a:solidFill>
                <a:highlight>
                  <a:srgbClr val="FFFFFF"/>
                </a:highlight>
              </a:rPr>
              <a:t> in June 2023</a:t>
            </a:r>
            <a:endParaRPr sz="1600">
              <a:solidFill>
                <a:schemeClr val="dk1"/>
              </a:solidFill>
              <a:highlight>
                <a:srgbClr val="FFFFFF"/>
              </a:highlight>
            </a:endParaRPr>
          </a:p>
          <a:p>
            <a:pPr marL="457200" lvl="0" indent="-330200" algn="l" rtl="0">
              <a:spcBef>
                <a:spcPts val="0"/>
              </a:spcBef>
              <a:spcAft>
                <a:spcPts val="0"/>
              </a:spcAft>
              <a:buClr>
                <a:schemeClr val="dk1"/>
              </a:buClr>
              <a:buSzPts val="1600"/>
              <a:buChar char="●"/>
            </a:pPr>
            <a:r>
              <a:rPr lang="en-GB" sz="1600" b="1">
                <a:solidFill>
                  <a:schemeClr val="dk1"/>
                </a:solidFill>
              </a:rPr>
              <a:t>Resettlement /Integration Schemes </a:t>
            </a:r>
            <a:r>
              <a:rPr lang="en-GB" sz="1600">
                <a:solidFill>
                  <a:schemeClr val="dk1"/>
                </a:solidFill>
              </a:rPr>
              <a:t>using Home Office Indicators for Integration Framework</a:t>
            </a:r>
            <a:endParaRPr sz="1600">
              <a:solidFill>
                <a:schemeClr val="dk1"/>
              </a:solidFill>
            </a:endParaRPr>
          </a:p>
          <a:p>
            <a:pPr marL="914400" lvl="1" indent="-330200" algn="l" rtl="0">
              <a:spcBef>
                <a:spcPts val="0"/>
              </a:spcBef>
              <a:spcAft>
                <a:spcPts val="0"/>
              </a:spcAft>
              <a:buClr>
                <a:schemeClr val="dk1"/>
              </a:buClr>
              <a:buSzPts val="1600"/>
              <a:buChar char="○"/>
            </a:pPr>
            <a:r>
              <a:rPr lang="en-GB" sz="1600">
                <a:solidFill>
                  <a:schemeClr val="dk1"/>
                </a:solidFill>
              </a:rPr>
              <a:t>Syrian Vulnerable Persons Resettlement Scheme now UK Resettlement Scheme</a:t>
            </a:r>
            <a:endParaRPr sz="1600">
              <a:solidFill>
                <a:schemeClr val="dk1"/>
              </a:solidFill>
            </a:endParaRPr>
          </a:p>
          <a:p>
            <a:pPr marL="914400" lvl="1" indent="-330200" algn="l" rtl="0">
              <a:spcBef>
                <a:spcPts val="0"/>
              </a:spcBef>
              <a:spcAft>
                <a:spcPts val="0"/>
              </a:spcAft>
              <a:buClr>
                <a:schemeClr val="dk1"/>
              </a:buClr>
              <a:buSzPts val="1600"/>
              <a:buChar char="○"/>
            </a:pPr>
            <a:r>
              <a:rPr lang="en-GB" sz="1600">
                <a:solidFill>
                  <a:schemeClr val="dk1"/>
                </a:solidFill>
              </a:rPr>
              <a:t>Afghan Assistance Relocation Policy</a:t>
            </a:r>
            <a:endParaRPr sz="1600">
              <a:solidFill>
                <a:schemeClr val="dk1"/>
              </a:solidFill>
            </a:endParaRPr>
          </a:p>
          <a:p>
            <a:pPr marL="914400" lvl="1" indent="-330200" algn="l" rtl="0">
              <a:spcBef>
                <a:spcPts val="0"/>
              </a:spcBef>
              <a:spcAft>
                <a:spcPts val="0"/>
              </a:spcAft>
              <a:buClr>
                <a:schemeClr val="dk1"/>
              </a:buClr>
              <a:buSzPts val="1600"/>
              <a:buChar char="○"/>
            </a:pPr>
            <a:r>
              <a:rPr lang="en-GB" sz="1600">
                <a:solidFill>
                  <a:schemeClr val="dk1"/>
                </a:solidFill>
              </a:rPr>
              <a:t>Afghan Citizens Relocation Scheme</a:t>
            </a:r>
            <a:endParaRPr sz="1600">
              <a:solidFill>
                <a:schemeClr val="dk1"/>
              </a:solidFill>
            </a:endParaRPr>
          </a:p>
          <a:p>
            <a:pPr marL="914400" lvl="1" indent="-330200" algn="l" rtl="0">
              <a:spcBef>
                <a:spcPts val="0"/>
              </a:spcBef>
              <a:spcAft>
                <a:spcPts val="0"/>
              </a:spcAft>
              <a:buClr>
                <a:schemeClr val="dk1"/>
              </a:buClr>
              <a:buSzPts val="1600"/>
              <a:buChar char="○"/>
            </a:pPr>
            <a:r>
              <a:rPr lang="en-GB" sz="1600">
                <a:solidFill>
                  <a:schemeClr val="dk1"/>
                </a:solidFill>
              </a:rPr>
              <a:t>Hong Kong BNOs</a:t>
            </a:r>
            <a:endParaRPr sz="1600">
              <a:solidFill>
                <a:schemeClr val="dk1"/>
              </a:solidFill>
            </a:endParaRPr>
          </a:p>
          <a:p>
            <a:pPr marL="914400" lvl="1" indent="-330200" algn="l" rtl="0">
              <a:spcBef>
                <a:spcPts val="0"/>
              </a:spcBef>
              <a:spcAft>
                <a:spcPts val="0"/>
              </a:spcAft>
              <a:buClr>
                <a:schemeClr val="dk1"/>
              </a:buClr>
              <a:buSzPts val="1600"/>
              <a:buChar char="○"/>
            </a:pPr>
            <a:r>
              <a:rPr lang="en-GB" sz="1600">
                <a:solidFill>
                  <a:schemeClr val="dk1"/>
                </a:solidFill>
              </a:rPr>
              <a:t>Kingston United for Ukraine</a:t>
            </a:r>
            <a:endParaRPr sz="1600">
              <a:solidFill>
                <a:schemeClr val="dk1"/>
              </a:solidFill>
            </a:endParaRPr>
          </a:p>
          <a:p>
            <a:pPr marL="914400" lvl="1" indent="-330200" algn="l" rtl="0">
              <a:spcBef>
                <a:spcPts val="0"/>
              </a:spcBef>
              <a:spcAft>
                <a:spcPts val="0"/>
              </a:spcAft>
              <a:buClr>
                <a:schemeClr val="dk1"/>
              </a:buClr>
              <a:buSzPts val="1600"/>
              <a:buChar char="○"/>
            </a:pPr>
            <a:r>
              <a:rPr lang="en-GB" sz="1600">
                <a:solidFill>
                  <a:schemeClr val="dk1"/>
                </a:solidFill>
              </a:rPr>
              <a:t>Welcome space at GH2 accessible for other refugee and migrant groups</a:t>
            </a:r>
            <a:endParaRPr sz="1600">
              <a:solidFill>
                <a:schemeClr val="dk1"/>
              </a:solidFill>
              <a:highlight>
                <a:srgbClr val="FFFFFF"/>
              </a:highlight>
            </a:endParaRPr>
          </a:p>
        </p:txBody>
      </p:sp>
      <p:sp>
        <p:nvSpPr>
          <p:cNvPr id="184" name="Google Shape;184;p29"/>
          <p:cNvSpPr txBox="1"/>
          <p:nvPr/>
        </p:nvSpPr>
        <p:spPr>
          <a:xfrm>
            <a:off x="8004375" y="361675"/>
            <a:ext cx="1223700" cy="15267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900" b="1">
                <a:solidFill>
                  <a:schemeClr val="dk1"/>
                </a:solidFill>
                <a:latin typeface="Calibri"/>
                <a:ea typeface="Calibri"/>
                <a:cs typeface="Calibri"/>
                <a:sym typeface="Calibri"/>
              </a:rPr>
              <a:t>Criterion 4:</a:t>
            </a:r>
            <a:r>
              <a:rPr lang="en-GB" sz="900">
                <a:solidFill>
                  <a:schemeClr val="dk1"/>
                </a:solidFill>
                <a:latin typeface="Calibri"/>
                <a:ea typeface="Calibri"/>
                <a:cs typeface="Calibri"/>
                <a:sym typeface="Calibri"/>
              </a:rPr>
              <a:t> The local authority must demonstrate how it has </a:t>
            </a:r>
            <a:r>
              <a:rPr lang="en-GB" sz="900" b="1">
                <a:solidFill>
                  <a:schemeClr val="dk1"/>
                </a:solidFill>
                <a:latin typeface="Calibri"/>
                <a:ea typeface="Calibri"/>
                <a:cs typeface="Calibri"/>
                <a:sym typeface="Calibri"/>
              </a:rPr>
              <a:t>embedded the concept of welcome and inclusion at all levels of the organisation</a:t>
            </a:r>
            <a:endParaRPr sz="900">
              <a:solidFill>
                <a:schemeClr val="dk1"/>
              </a:solidFill>
              <a:latin typeface="Calibri"/>
              <a:ea typeface="Calibri"/>
              <a:cs typeface="Calibri"/>
              <a:sym typeface="Calibri"/>
            </a:endParaRPr>
          </a:p>
        </p:txBody>
      </p:sp>
      <p:sp>
        <p:nvSpPr>
          <p:cNvPr id="185" name="Google Shape;185;p29"/>
          <p:cNvSpPr txBox="1"/>
          <p:nvPr/>
        </p:nvSpPr>
        <p:spPr>
          <a:xfrm>
            <a:off x="7917750" y="2115875"/>
            <a:ext cx="1320900" cy="15267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en-GB" sz="900" b="1">
                <a:solidFill>
                  <a:schemeClr val="dk1"/>
                </a:solidFill>
              </a:rPr>
              <a:t>Criterion 5</a:t>
            </a:r>
            <a:r>
              <a:rPr lang="en-GB" sz="900">
                <a:solidFill>
                  <a:schemeClr val="dk1"/>
                </a:solidFill>
              </a:rPr>
              <a:t>: Commitment to supporting initiatives that embeds welcome and fosters solidarity between receiving communities and people seeking sanctuary</a:t>
            </a:r>
            <a:endParaRPr sz="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p:nvPr/>
        </p:nvSpPr>
        <p:spPr>
          <a:xfrm>
            <a:off x="141800" y="177600"/>
            <a:ext cx="9144000" cy="9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0000FF"/>
                </a:solidFill>
              </a:rPr>
              <a:t>Share Criteria:  </a:t>
            </a:r>
            <a:r>
              <a:rPr lang="en-GB" sz="1600">
                <a:solidFill>
                  <a:srgbClr val="0000FF"/>
                </a:solidFill>
              </a:rPr>
              <a:t>Share your vision and achievements: let others know </a:t>
            </a:r>
            <a:endParaRPr sz="1600">
              <a:solidFill>
                <a:srgbClr val="0000FF"/>
              </a:solidFill>
            </a:endParaRPr>
          </a:p>
          <a:p>
            <a:pPr marL="0" lvl="0" indent="0" algn="l" rtl="0">
              <a:spcBef>
                <a:spcPts val="0"/>
              </a:spcBef>
              <a:spcAft>
                <a:spcPts val="0"/>
              </a:spcAft>
              <a:buNone/>
            </a:pPr>
            <a:r>
              <a:rPr lang="en-GB" sz="1600">
                <a:solidFill>
                  <a:srgbClr val="0000FF"/>
                </a:solidFill>
              </a:rPr>
              <a:t>about the positive contribution of people seeking sanctuary make to </a:t>
            </a:r>
            <a:endParaRPr sz="1600">
              <a:solidFill>
                <a:srgbClr val="0000FF"/>
              </a:solidFill>
            </a:endParaRPr>
          </a:p>
          <a:p>
            <a:pPr marL="0" lvl="0" indent="0" algn="l" rtl="0">
              <a:spcBef>
                <a:spcPts val="0"/>
              </a:spcBef>
              <a:spcAft>
                <a:spcPts val="0"/>
              </a:spcAft>
              <a:buNone/>
            </a:pPr>
            <a:r>
              <a:rPr lang="en-GB" sz="1600">
                <a:solidFill>
                  <a:srgbClr val="0000FF"/>
                </a:solidFill>
              </a:rPr>
              <a:t>our society and the benefits of a welcoming culture to everyone.</a:t>
            </a:r>
            <a:endParaRPr sz="1600">
              <a:solidFill>
                <a:srgbClr val="0000FF"/>
              </a:solidFill>
              <a:latin typeface="Calibri"/>
              <a:ea typeface="Calibri"/>
              <a:cs typeface="Calibri"/>
              <a:sym typeface="Calibri"/>
            </a:endParaRPr>
          </a:p>
        </p:txBody>
      </p:sp>
      <p:sp>
        <p:nvSpPr>
          <p:cNvPr id="191" name="Google Shape;191;p30"/>
          <p:cNvSpPr txBox="1"/>
          <p:nvPr/>
        </p:nvSpPr>
        <p:spPr>
          <a:xfrm>
            <a:off x="337850" y="1062900"/>
            <a:ext cx="9464100" cy="35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92" name="Google Shape;192;p30"/>
          <p:cNvSpPr txBox="1"/>
          <p:nvPr/>
        </p:nvSpPr>
        <p:spPr>
          <a:xfrm>
            <a:off x="195925" y="1098000"/>
            <a:ext cx="5841600" cy="3017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Char char="●"/>
            </a:pPr>
            <a:r>
              <a:rPr lang="en-GB" sz="1600">
                <a:solidFill>
                  <a:schemeClr val="dk1"/>
                </a:solidFill>
              </a:rPr>
              <a:t>Refugee Week  June 2023 was celebrated in Kingston with a dedicated display at Guildhall 2, displaying artwork on the theme of Compassion from clients from Refugee Action Kingston, Kingston United from Ukraine and families and the Vulnerable Persons Resettlement Scheme. </a:t>
            </a:r>
            <a:endParaRPr sz="1600">
              <a:solidFill>
                <a:schemeClr val="dk1"/>
              </a:solidFill>
            </a:endParaRPr>
          </a:p>
          <a:p>
            <a:pPr marL="457200" lvl="0" indent="-361950" algn="l" rtl="0">
              <a:lnSpc>
                <a:spcPct val="115000"/>
              </a:lnSpc>
              <a:spcBef>
                <a:spcPts val="0"/>
              </a:spcBef>
              <a:spcAft>
                <a:spcPts val="0"/>
              </a:spcAft>
              <a:buClr>
                <a:schemeClr val="dk1"/>
              </a:buClr>
              <a:buSzPts val="2100"/>
              <a:buChar char="●"/>
            </a:pPr>
            <a:r>
              <a:rPr lang="en-GB" sz="1500">
                <a:solidFill>
                  <a:schemeClr val="dk1"/>
                </a:solidFill>
              </a:rPr>
              <a:t>Raising of the City of Sanctuary Flag on 20th June 2023. This was attended by Councillors, Leader of the Council and The Chief Executive. There was representation from the Voluntary Sector</a:t>
            </a:r>
            <a:endParaRPr sz="1100">
              <a:solidFill>
                <a:schemeClr val="dk1"/>
              </a:solidFill>
            </a:endParaRPr>
          </a:p>
        </p:txBody>
      </p:sp>
      <p:pic>
        <p:nvPicPr>
          <p:cNvPr id="193" name="Google Shape;193;p30"/>
          <p:cNvPicPr preferRelativeResize="0"/>
          <p:nvPr/>
        </p:nvPicPr>
        <p:blipFill>
          <a:blip r:embed="rId3">
            <a:alphaModFix/>
          </a:blip>
          <a:stretch>
            <a:fillRect/>
          </a:stretch>
        </p:blipFill>
        <p:spPr>
          <a:xfrm>
            <a:off x="7071975" y="394150"/>
            <a:ext cx="2468850" cy="1851650"/>
          </a:xfrm>
          <a:prstGeom prst="rect">
            <a:avLst/>
          </a:prstGeom>
          <a:noFill/>
          <a:ln>
            <a:noFill/>
          </a:ln>
        </p:spPr>
      </p:pic>
      <p:sp>
        <p:nvSpPr>
          <p:cNvPr id="194" name="Google Shape;194;p30"/>
          <p:cNvSpPr txBox="1"/>
          <p:nvPr/>
        </p:nvSpPr>
        <p:spPr>
          <a:xfrm>
            <a:off x="141800" y="4026600"/>
            <a:ext cx="1418400" cy="11169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Calibri"/>
                <a:ea typeface="Calibri"/>
                <a:cs typeface="Calibri"/>
                <a:sym typeface="Calibri"/>
              </a:rPr>
              <a:t>Criterion 6:</a:t>
            </a:r>
            <a:r>
              <a:rPr lang="en-GB" sz="1100">
                <a:solidFill>
                  <a:schemeClr val="dk1"/>
                </a:solidFill>
                <a:latin typeface="Calibri"/>
                <a:ea typeface="Calibri"/>
                <a:cs typeface="Calibri"/>
                <a:sym typeface="Calibri"/>
              </a:rPr>
              <a:t> A public commitment to the City of Sanctuary vision of Welcome </a:t>
            </a:r>
            <a:r>
              <a:rPr lang="en-GB" sz="1100" b="1">
                <a:solidFill>
                  <a:schemeClr val="hlink"/>
                </a:solidFill>
                <a:latin typeface="Calibri"/>
                <a:ea typeface="Calibri"/>
                <a:cs typeface="Calibri"/>
                <a:sym typeface="Calibri"/>
              </a:rPr>
              <a:t>(motion)</a:t>
            </a:r>
            <a:endParaRPr sz="1100" b="1">
              <a:solidFill>
                <a:schemeClr val="hlink"/>
              </a:solidFill>
              <a:latin typeface="Calibri"/>
              <a:ea typeface="Calibri"/>
              <a:cs typeface="Calibri"/>
              <a:sym typeface="Calibri"/>
            </a:endParaRPr>
          </a:p>
          <a:p>
            <a:pPr marL="0" lvl="0" indent="0" algn="l" rtl="0">
              <a:spcBef>
                <a:spcPts val="1000"/>
              </a:spcBef>
              <a:spcAft>
                <a:spcPts val="0"/>
              </a:spcAft>
              <a:buNone/>
            </a:pPr>
            <a:endParaRPr sz="1600">
              <a:solidFill>
                <a:schemeClr val="dk1"/>
              </a:solidFill>
              <a:latin typeface="Calibri"/>
              <a:ea typeface="Calibri"/>
              <a:cs typeface="Calibri"/>
              <a:sym typeface="Calibri"/>
            </a:endParaRPr>
          </a:p>
        </p:txBody>
      </p:sp>
      <p:sp>
        <p:nvSpPr>
          <p:cNvPr id="195" name="Google Shape;195;p30"/>
          <p:cNvSpPr txBox="1"/>
          <p:nvPr/>
        </p:nvSpPr>
        <p:spPr>
          <a:xfrm>
            <a:off x="1637275" y="4001875"/>
            <a:ext cx="1483500" cy="10269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100" b="1">
                <a:solidFill>
                  <a:schemeClr val="dk1"/>
                </a:solidFill>
                <a:latin typeface="Calibri"/>
                <a:ea typeface="Calibri"/>
                <a:cs typeface="Calibri"/>
                <a:sym typeface="Calibri"/>
              </a:rPr>
              <a:t>Criterion 7: </a:t>
            </a:r>
            <a:r>
              <a:rPr lang="en-GB" sz="1100">
                <a:solidFill>
                  <a:schemeClr val="dk1"/>
                </a:solidFill>
                <a:latin typeface="Calibri"/>
                <a:ea typeface="Calibri"/>
                <a:cs typeface="Calibri"/>
                <a:sym typeface="Calibri"/>
              </a:rPr>
              <a:t>The local authority publicly highlights its work in support of welcome and inclusion</a:t>
            </a:r>
            <a:endParaRPr sz="900">
              <a:solidFill>
                <a:schemeClr val="dk1"/>
              </a:solidFill>
              <a:latin typeface="Calibri"/>
              <a:ea typeface="Calibri"/>
              <a:cs typeface="Calibri"/>
              <a:sym typeface="Calibri"/>
            </a:endParaRPr>
          </a:p>
        </p:txBody>
      </p:sp>
      <p:sp>
        <p:nvSpPr>
          <p:cNvPr id="196" name="Google Shape;196;p30"/>
          <p:cNvSpPr txBox="1"/>
          <p:nvPr/>
        </p:nvSpPr>
        <p:spPr>
          <a:xfrm>
            <a:off x="3259975" y="4055125"/>
            <a:ext cx="1550100" cy="9204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000" b="1">
                <a:solidFill>
                  <a:schemeClr val="dk1"/>
                </a:solidFill>
                <a:latin typeface="Calibri"/>
                <a:ea typeface="Calibri"/>
                <a:cs typeface="Calibri"/>
                <a:sym typeface="Calibri"/>
              </a:rPr>
              <a:t>Criterion 8:</a:t>
            </a:r>
            <a:r>
              <a:rPr lang="en-GB" sz="1000">
                <a:solidFill>
                  <a:schemeClr val="dk1"/>
                </a:solidFill>
                <a:latin typeface="Calibri"/>
                <a:ea typeface="Calibri"/>
                <a:cs typeface="Calibri"/>
                <a:sym typeface="Calibri"/>
              </a:rPr>
              <a:t> Commitment to ongoing engagement with the City of Sanctuary Local Authority Network</a:t>
            </a:r>
            <a:r>
              <a:rPr lang="en-GB" sz="18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
        <p:nvSpPr>
          <p:cNvPr id="197" name="Google Shape;197;p30"/>
          <p:cNvSpPr txBox="1"/>
          <p:nvPr/>
        </p:nvSpPr>
        <p:spPr>
          <a:xfrm>
            <a:off x="4961575" y="3967525"/>
            <a:ext cx="1721700" cy="11169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latin typeface="Calibri"/>
                <a:ea typeface="Calibri"/>
                <a:cs typeface="Calibri"/>
                <a:sym typeface="Calibri"/>
              </a:rPr>
              <a:t>Criterion 9:</a:t>
            </a:r>
            <a:r>
              <a:rPr lang="en-GB" sz="1000">
                <a:solidFill>
                  <a:schemeClr val="dk1"/>
                </a:solidFill>
                <a:latin typeface="Calibri"/>
                <a:ea typeface="Calibri"/>
                <a:cs typeface="Calibri"/>
                <a:sym typeface="Calibri"/>
              </a:rPr>
              <a:t> Work with the network to identify national policy issues in order to make collective representations to government to encourage and enable change</a:t>
            </a:r>
            <a:endParaRPr sz="1000">
              <a:solidFill>
                <a:schemeClr val="dk1"/>
              </a:solidFill>
              <a:latin typeface="Calibri"/>
              <a:ea typeface="Calibri"/>
              <a:cs typeface="Calibri"/>
              <a:sym typeface="Calibri"/>
            </a:endParaRPr>
          </a:p>
          <a:p>
            <a:pPr marL="0" lvl="0" indent="0" algn="l" rtl="0">
              <a:spcBef>
                <a:spcPts val="1000"/>
              </a:spcBef>
              <a:spcAft>
                <a:spcPts val="0"/>
              </a:spcAft>
              <a:buNone/>
            </a:pPr>
            <a:endParaRPr sz="1600">
              <a:solidFill>
                <a:schemeClr val="dk1"/>
              </a:solidFill>
              <a:latin typeface="Calibri"/>
              <a:ea typeface="Calibri"/>
              <a:cs typeface="Calibri"/>
              <a:sym typeface="Calibri"/>
            </a:endParaRPr>
          </a:p>
        </p:txBody>
      </p:sp>
      <p:pic>
        <p:nvPicPr>
          <p:cNvPr id="198" name="Google Shape;198;p30"/>
          <p:cNvPicPr preferRelativeResize="0"/>
          <p:nvPr/>
        </p:nvPicPr>
        <p:blipFill>
          <a:blip r:embed="rId4">
            <a:alphaModFix/>
          </a:blip>
          <a:stretch>
            <a:fillRect/>
          </a:stretch>
        </p:blipFill>
        <p:spPr>
          <a:xfrm>
            <a:off x="6740125" y="2364925"/>
            <a:ext cx="3009900" cy="31432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On-screen Show (16:9)</PresentationFormat>
  <Paragraphs>163</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Bree Serif</vt:lpstr>
      <vt:lpstr>Simple Light</vt:lpstr>
      <vt:lpstr>Office Theme</vt:lpstr>
      <vt:lpstr>PowerPoint Presentation</vt:lpstr>
      <vt:lpstr>Overview of Presentation</vt:lpstr>
      <vt:lpstr>What is the City of Sanctuary (CoS)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City of Sanctuary Support </vt:lpstr>
      <vt:lpstr>Questions to think about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 Wheal</dc:creator>
  <cp:lastModifiedBy>Camilla Wheal</cp:lastModifiedBy>
  <cp:revision>1</cp:revision>
  <dcterms:modified xsi:type="dcterms:W3CDTF">2023-11-21T14:51:36Z</dcterms:modified>
</cp:coreProperties>
</file>